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1"/>
  </p:sldMasterIdLst>
  <p:notesMasterIdLst>
    <p:notesMasterId r:id="rId51"/>
  </p:notesMasterIdLst>
  <p:handoutMasterIdLst>
    <p:handoutMasterId r:id="rId52"/>
  </p:handoutMasterIdLst>
  <p:sldIdLst>
    <p:sldId id="256" r:id="rId2"/>
    <p:sldId id="272" r:id="rId3"/>
    <p:sldId id="297" r:id="rId4"/>
    <p:sldId id="285" r:id="rId5"/>
    <p:sldId id="259" r:id="rId6"/>
    <p:sldId id="299" r:id="rId7"/>
    <p:sldId id="260" r:id="rId8"/>
    <p:sldId id="277" r:id="rId9"/>
    <p:sldId id="262" r:id="rId10"/>
    <p:sldId id="314" r:id="rId11"/>
    <p:sldId id="283" r:id="rId12"/>
    <p:sldId id="317" r:id="rId13"/>
    <p:sldId id="293" r:id="rId14"/>
    <p:sldId id="312" r:id="rId15"/>
    <p:sldId id="313" r:id="rId16"/>
    <p:sldId id="318" r:id="rId17"/>
    <p:sldId id="320" r:id="rId18"/>
    <p:sldId id="280" r:id="rId19"/>
    <p:sldId id="321" r:id="rId20"/>
    <p:sldId id="295" r:id="rId21"/>
    <p:sldId id="296" r:id="rId22"/>
    <p:sldId id="319" r:id="rId23"/>
    <p:sldId id="316" r:id="rId24"/>
    <p:sldId id="281" r:id="rId25"/>
    <p:sldId id="322" r:id="rId26"/>
    <p:sldId id="298" r:id="rId27"/>
    <p:sldId id="284" r:id="rId28"/>
    <p:sldId id="302" r:id="rId29"/>
    <p:sldId id="303" r:id="rId30"/>
    <p:sldId id="304" r:id="rId31"/>
    <p:sldId id="292" r:id="rId32"/>
    <p:sldId id="291" r:id="rId33"/>
    <p:sldId id="286" r:id="rId34"/>
    <p:sldId id="310" r:id="rId35"/>
    <p:sldId id="306" r:id="rId36"/>
    <p:sldId id="278" r:id="rId37"/>
    <p:sldId id="288" r:id="rId38"/>
    <p:sldId id="282" r:id="rId39"/>
    <p:sldId id="308" r:id="rId40"/>
    <p:sldId id="309" r:id="rId41"/>
    <p:sldId id="323" r:id="rId42"/>
    <p:sldId id="305" r:id="rId43"/>
    <p:sldId id="301" r:id="rId44"/>
    <p:sldId id="300" r:id="rId45"/>
    <p:sldId id="294" r:id="rId46"/>
    <p:sldId id="311" r:id="rId47"/>
    <p:sldId id="289" r:id="rId48"/>
    <p:sldId id="315" r:id="rId49"/>
    <p:sldId id="264" r:id="rId50"/>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Calibri"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Calibri"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Calibri"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Calibri" pitchFamily="34" charset="0"/>
        <a:ea typeface="ＭＳ Ｐゴシック"/>
        <a:cs typeface="ＭＳ Ｐゴシック"/>
      </a:defRPr>
    </a:lvl5pPr>
    <a:lvl6pPr marL="2286000" algn="l" defTabSz="914400" rtl="0" eaLnBrk="1" latinLnBrk="0" hangingPunct="1">
      <a:defRPr kern="1200">
        <a:solidFill>
          <a:schemeClr val="tx1"/>
        </a:solidFill>
        <a:latin typeface="Calibri" pitchFamily="34" charset="0"/>
        <a:ea typeface="ＭＳ Ｐゴシック"/>
        <a:cs typeface="ＭＳ Ｐゴシック"/>
      </a:defRPr>
    </a:lvl6pPr>
    <a:lvl7pPr marL="2743200" algn="l" defTabSz="914400" rtl="0" eaLnBrk="1" latinLnBrk="0" hangingPunct="1">
      <a:defRPr kern="1200">
        <a:solidFill>
          <a:schemeClr val="tx1"/>
        </a:solidFill>
        <a:latin typeface="Calibri" pitchFamily="34" charset="0"/>
        <a:ea typeface="ＭＳ Ｐゴシック"/>
        <a:cs typeface="ＭＳ Ｐゴシック"/>
      </a:defRPr>
    </a:lvl7pPr>
    <a:lvl8pPr marL="3200400" algn="l" defTabSz="914400" rtl="0" eaLnBrk="1" latinLnBrk="0" hangingPunct="1">
      <a:defRPr kern="1200">
        <a:solidFill>
          <a:schemeClr val="tx1"/>
        </a:solidFill>
        <a:latin typeface="Calibri" pitchFamily="34" charset="0"/>
        <a:ea typeface="ＭＳ Ｐゴシック"/>
        <a:cs typeface="ＭＳ Ｐゴシック"/>
      </a:defRPr>
    </a:lvl8pPr>
    <a:lvl9pPr marL="3657600" algn="l" defTabSz="914400" rtl="0" eaLnBrk="1" latinLnBrk="0" hangingPunct="1">
      <a:defRPr kern="1200">
        <a:solidFill>
          <a:schemeClr val="tx1"/>
        </a:solidFill>
        <a:latin typeface="Calibri"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1C55"/>
    <a:srgbClr val="43424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202" autoAdjust="0"/>
  </p:normalViewPr>
  <p:slideViewPr>
    <p:cSldViewPr snapToGrid="0" snapToObjects="1">
      <p:cViewPr>
        <p:scale>
          <a:sx n="100" d="100"/>
          <a:sy n="100" d="100"/>
        </p:scale>
        <p:origin x="-43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30823AD-799D-4D4B-AF06-D9ECF819BCD8}" type="datetimeFigureOut">
              <a:rPr lang="en-US"/>
              <a:pPr>
                <a:defRPr/>
              </a:pPr>
              <a:t>9/3/2013</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A363044D-BB01-43EC-B1F3-4B4FF775856C}" type="slidenum">
              <a:rPr lang="en-US"/>
              <a:pPr>
                <a:defRPr/>
              </a:pPr>
              <a:t>‹#›</a:t>
            </a:fld>
            <a:endParaRPr lang="en-US"/>
          </a:p>
        </p:txBody>
      </p:sp>
    </p:spTree>
    <p:extLst>
      <p:ext uri="{BB962C8B-B14F-4D97-AF65-F5344CB8AC3E}">
        <p14:creationId xmlns:p14="http://schemas.microsoft.com/office/powerpoint/2010/main" xmlns="" val="26798995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AU"/>
          </a:p>
        </p:txBody>
      </p:sp>
      <p:sp>
        <p:nvSpPr>
          <p:cNvPr id="51203" name="Rectangle 3"/>
          <p:cNvSpPr>
            <a:spLocks noGrp="1" noChangeArrowheads="1"/>
          </p:cNvSpPr>
          <p:nvPr>
            <p:ph type="dt" idx="1"/>
          </p:nvPr>
        </p:nvSpPr>
        <p:spPr bwMode="auto">
          <a:xfrm>
            <a:off x="3849688"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0"/>
                <a:cs typeface="ＭＳ Ｐゴシック" charset="0"/>
              </a:defRPr>
            </a:lvl1pPr>
          </a:lstStyle>
          <a:p>
            <a:pPr>
              <a:defRPr/>
            </a:pPr>
            <a:fld id="{39832D96-F27C-4EF2-A30D-282D405B5C06}" type="datetimeFigureOut">
              <a:rPr lang="en-AU"/>
              <a:pPr>
                <a:defRPr/>
              </a:pPr>
              <a:t>3/09/2013</a:t>
            </a:fld>
            <a:endParaRPr lang="en-AU"/>
          </a:p>
        </p:txBody>
      </p:sp>
      <p:sp>
        <p:nvSpPr>
          <p:cNvPr id="9220"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p:spPr>
      </p:sp>
      <p:sp>
        <p:nvSpPr>
          <p:cNvPr id="51205" name="Rectangle 5"/>
          <p:cNvSpPr>
            <a:spLocks noGrp="1" noChangeArrowheads="1"/>
          </p:cNvSpPr>
          <p:nvPr>
            <p:ph type="body" sz="quarter" idx="3"/>
          </p:nvPr>
        </p:nvSpPr>
        <p:spPr bwMode="auto">
          <a:xfrm>
            <a:off x="679450" y="4714875"/>
            <a:ext cx="5438775" cy="44672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51206" name="Rectangle 6"/>
          <p:cNvSpPr>
            <a:spLocks noGrp="1" noChangeArrowheads="1"/>
          </p:cNvSpPr>
          <p:nvPr>
            <p:ph type="ftr" sz="quarter" idx="4"/>
          </p:nvPr>
        </p:nvSpPr>
        <p:spPr bwMode="auto">
          <a:xfrm>
            <a:off x="0" y="9428163"/>
            <a:ext cx="29464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AU"/>
          </a:p>
        </p:txBody>
      </p:sp>
      <p:sp>
        <p:nvSpPr>
          <p:cNvPr id="51207" name="Rectangle 7"/>
          <p:cNvSpPr>
            <a:spLocks noGrp="1" noChangeArrowheads="1"/>
          </p:cNvSpPr>
          <p:nvPr>
            <p:ph type="sldNum" sz="quarter" idx="5"/>
          </p:nvPr>
        </p:nvSpPr>
        <p:spPr bwMode="auto">
          <a:xfrm>
            <a:off x="3849688" y="9428163"/>
            <a:ext cx="29464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0"/>
                <a:cs typeface="ＭＳ Ｐゴシック" charset="0"/>
              </a:defRPr>
            </a:lvl1pPr>
          </a:lstStyle>
          <a:p>
            <a:pPr>
              <a:defRPr/>
            </a:pPr>
            <a:fld id="{DF523214-AEC9-4AEB-AF1A-60F452517E05}" type="slidenum">
              <a:rPr lang="en-AU"/>
              <a:pPr>
                <a:defRPr/>
              </a:pPr>
              <a:t>‹#›</a:t>
            </a:fld>
            <a:endParaRPr lang="en-AU"/>
          </a:p>
        </p:txBody>
      </p:sp>
    </p:spTree>
    <p:extLst>
      <p:ext uri="{BB962C8B-B14F-4D97-AF65-F5344CB8AC3E}">
        <p14:creationId xmlns:p14="http://schemas.microsoft.com/office/powerpoint/2010/main" xmlns="" val="34886466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charset="0"/>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0"/>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0"/>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0"/>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0"/>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917575" y="744538"/>
            <a:ext cx="4962525" cy="3722687"/>
          </a:xfrm>
          <a:ln/>
        </p:spPr>
      </p:sp>
      <p:sp>
        <p:nvSpPr>
          <p:cNvPr id="12290" name="Rectangle 3"/>
          <p:cNvSpPr>
            <a:spLocks noGrp="1" noChangeArrowheads="1"/>
          </p:cNvSpPr>
          <p:nvPr>
            <p:ph type="body" idx="1"/>
          </p:nvPr>
        </p:nvSpPr>
        <p:spPr>
          <a:noFill/>
        </p:spPr>
        <p:txBody>
          <a:bodyPr/>
          <a:lstStyle/>
          <a:p>
            <a:pPr eaLnBrk="1" hangingPunct="1"/>
            <a:endParaRPr lang="en-AU" dirty="0" smtClean="0">
              <a:latin typeface="Calibri" pitchFamily="34" charset="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smtClean="0"/>
              <a:t>Rich</a:t>
            </a:r>
            <a:r>
              <a:rPr lang="en-US" baseline="0" dirty="0" smtClean="0"/>
              <a:t> post war history</a:t>
            </a:r>
          </a:p>
          <a:p>
            <a:r>
              <a:rPr lang="en-US" baseline="0" dirty="0" smtClean="0"/>
              <a:t>Nights at the pink poodle and at </a:t>
            </a:r>
            <a:r>
              <a:rPr lang="en-US" baseline="0" dirty="0" err="1" smtClean="0"/>
              <a:t>Coolangatta</a:t>
            </a:r>
            <a:endParaRPr lang="en-US" baseline="0" dirty="0" smtClean="0"/>
          </a:p>
          <a:p>
            <a:endParaRPr lang="en-US" baseline="0" dirty="0" smtClean="0"/>
          </a:p>
          <a:p>
            <a:r>
              <a:rPr lang="en-US" baseline="0" dirty="0" smtClean="0"/>
              <a:t>BUT rich pioneering history, an indigenous culture and more than a surfers paradise</a:t>
            </a:r>
          </a:p>
          <a:p>
            <a:r>
              <a:rPr lang="en-US" baseline="0" dirty="0" smtClean="0"/>
              <a:t>Smallest of all  - but though of interest</a:t>
            </a:r>
            <a:endParaRPr lang="en-US" dirty="0"/>
          </a:p>
        </p:txBody>
      </p:sp>
      <p:sp>
        <p:nvSpPr>
          <p:cNvPr id="4" name="Slide Number Placeholder 3"/>
          <p:cNvSpPr>
            <a:spLocks noGrp="1"/>
          </p:cNvSpPr>
          <p:nvPr>
            <p:ph type="sldNum" sz="quarter" idx="10"/>
          </p:nvPr>
        </p:nvSpPr>
        <p:spPr/>
        <p:txBody>
          <a:bodyPr/>
          <a:lstStyle/>
          <a:p>
            <a:pPr>
              <a:defRPr/>
            </a:pPr>
            <a:fld id="{DF523214-AEC9-4AEB-AF1A-60F452517E05}" type="slidenum">
              <a:rPr lang="en-AU" smtClean="0"/>
              <a:pPr>
                <a:defRPr/>
              </a:pPr>
              <a:t>15</a:t>
            </a:fld>
            <a:endParaRPr lang="en-AU"/>
          </a:p>
        </p:txBody>
      </p:sp>
    </p:spTree>
    <p:extLst>
      <p:ext uri="{BB962C8B-B14F-4D97-AF65-F5344CB8AC3E}">
        <p14:creationId xmlns:p14="http://schemas.microsoft.com/office/powerpoint/2010/main" xmlns="" val="100194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523214-AEC9-4AEB-AF1A-60F452517E05}" type="slidenum">
              <a:rPr lang="en-AU" smtClean="0"/>
              <a:pPr>
                <a:defRPr/>
              </a:pPr>
              <a:t>17</a:t>
            </a:fld>
            <a:endParaRPr lang="en-AU"/>
          </a:p>
        </p:txBody>
      </p:sp>
    </p:spTree>
    <p:extLst>
      <p:ext uri="{BB962C8B-B14F-4D97-AF65-F5344CB8AC3E}">
        <p14:creationId xmlns:p14="http://schemas.microsoft.com/office/powerpoint/2010/main" xmlns="" val="1352042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smtClean="0"/>
              <a:t>Safest stationery</a:t>
            </a:r>
            <a:r>
              <a:rPr lang="en-US" baseline="0" dirty="0" smtClean="0"/>
              <a:t> cupboard</a:t>
            </a:r>
            <a:endParaRPr lang="en-US" dirty="0"/>
          </a:p>
        </p:txBody>
      </p:sp>
      <p:sp>
        <p:nvSpPr>
          <p:cNvPr id="4" name="Slide Number Placeholder 3"/>
          <p:cNvSpPr>
            <a:spLocks noGrp="1"/>
          </p:cNvSpPr>
          <p:nvPr>
            <p:ph type="sldNum" sz="quarter" idx="10"/>
          </p:nvPr>
        </p:nvSpPr>
        <p:spPr/>
        <p:txBody>
          <a:bodyPr/>
          <a:lstStyle/>
          <a:p>
            <a:pPr>
              <a:defRPr/>
            </a:pPr>
            <a:fld id="{DF523214-AEC9-4AEB-AF1A-60F452517E05}" type="slidenum">
              <a:rPr lang="en-AU" smtClean="0"/>
              <a:pPr>
                <a:defRPr/>
              </a:pPr>
              <a:t>18</a:t>
            </a:fld>
            <a:endParaRPr lang="en-AU"/>
          </a:p>
        </p:txBody>
      </p:sp>
    </p:spTree>
    <p:extLst>
      <p:ext uri="{BB962C8B-B14F-4D97-AF65-F5344CB8AC3E}">
        <p14:creationId xmlns:p14="http://schemas.microsoft.com/office/powerpoint/2010/main" xmlns="" val="757330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917575" y="744538"/>
            <a:ext cx="4962525" cy="3722687"/>
          </a:xfrm>
          <a:ln/>
        </p:spPr>
      </p:sp>
      <p:sp>
        <p:nvSpPr>
          <p:cNvPr id="26626" name="Rectangle 3"/>
          <p:cNvSpPr>
            <a:spLocks noGrp="1" noChangeArrowheads="1"/>
          </p:cNvSpPr>
          <p:nvPr>
            <p:ph type="body" idx="1"/>
          </p:nvPr>
        </p:nvSpPr>
        <p:spPr>
          <a:noFill/>
        </p:spPr>
        <p:txBody>
          <a:bodyPr/>
          <a:lstStyle/>
          <a:p>
            <a:pPr eaLnBrk="1" hangingPunct="1"/>
            <a:endParaRPr lang="en-AU" dirty="0" smtClean="0">
              <a:latin typeface="Calibri" pitchFamily="34" charset="0"/>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917575" y="744538"/>
            <a:ext cx="4962525" cy="3722687"/>
          </a:xfrm>
          <a:ln/>
        </p:spPr>
      </p:sp>
      <p:sp>
        <p:nvSpPr>
          <p:cNvPr id="28674" name="Rectangle 3"/>
          <p:cNvSpPr>
            <a:spLocks noGrp="1" noChangeArrowheads="1"/>
          </p:cNvSpPr>
          <p:nvPr>
            <p:ph type="body" idx="1"/>
          </p:nvPr>
        </p:nvSpPr>
        <p:spPr>
          <a:noFill/>
        </p:spPr>
        <p:txBody>
          <a:bodyPr/>
          <a:lstStyle/>
          <a:p>
            <a:pPr eaLnBrk="1" hangingPunct="1"/>
            <a:endParaRPr lang="en-AU" smtClean="0">
              <a:latin typeface="Calibri" pitchFamily="34" charset="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917575" y="744538"/>
            <a:ext cx="4962525" cy="3722687"/>
          </a:xfrm>
          <a:ln/>
        </p:spPr>
      </p:sp>
      <p:sp>
        <p:nvSpPr>
          <p:cNvPr id="31746" name="Rectangle 3"/>
          <p:cNvSpPr>
            <a:spLocks noGrp="1" noChangeArrowheads="1"/>
          </p:cNvSpPr>
          <p:nvPr>
            <p:ph type="body" idx="1"/>
          </p:nvPr>
        </p:nvSpPr>
        <p:spPr>
          <a:noFill/>
        </p:spPr>
        <p:txBody>
          <a:bodyPr/>
          <a:lstStyle/>
          <a:p>
            <a:pPr eaLnBrk="1" hangingPunct="1"/>
            <a:r>
              <a:rPr lang="en-AU" smtClean="0">
                <a:latin typeface="Calibri" pitchFamily="34" charset="0"/>
                <a:ea typeface="ＭＳ Ｐゴシック"/>
                <a:cs typeface="ＭＳ Ｐゴシック"/>
              </a:rPr>
              <a:t>Urban, suburbian  and rural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917575" y="744538"/>
            <a:ext cx="4962525" cy="3722687"/>
          </a:xfrm>
          <a:ln/>
        </p:spPr>
      </p:sp>
      <p:sp>
        <p:nvSpPr>
          <p:cNvPr id="33794" name="Rectangle 3"/>
          <p:cNvSpPr>
            <a:spLocks noGrp="1" noChangeArrowheads="1"/>
          </p:cNvSpPr>
          <p:nvPr>
            <p:ph type="body" idx="1"/>
          </p:nvPr>
        </p:nvSpPr>
        <p:spPr>
          <a:noFill/>
        </p:spPr>
        <p:txBody>
          <a:bodyPr/>
          <a:lstStyle/>
          <a:p>
            <a:pPr eaLnBrk="1" hangingPunct="1"/>
            <a:r>
              <a:rPr lang="en-AU" smtClean="0">
                <a:latin typeface="Calibri" pitchFamily="34" charset="0"/>
                <a:ea typeface="ＭＳ Ｐゴシック"/>
                <a:cs typeface="ＭＳ Ｐゴシック"/>
              </a:rPr>
              <a:t>Urban, suburbian  and rural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917575" y="744538"/>
            <a:ext cx="4962525" cy="3722687"/>
          </a:xfrm>
          <a:ln/>
        </p:spPr>
      </p:sp>
      <p:sp>
        <p:nvSpPr>
          <p:cNvPr id="35842" name="Rectangle 3"/>
          <p:cNvSpPr>
            <a:spLocks noGrp="1" noChangeArrowheads="1"/>
          </p:cNvSpPr>
          <p:nvPr>
            <p:ph type="body" idx="1"/>
          </p:nvPr>
        </p:nvSpPr>
        <p:spPr>
          <a:noFill/>
        </p:spPr>
        <p:txBody>
          <a:bodyPr/>
          <a:lstStyle/>
          <a:p>
            <a:pPr eaLnBrk="1" hangingPunct="1"/>
            <a:r>
              <a:rPr lang="en-AU" smtClean="0">
                <a:latin typeface="Calibri" pitchFamily="34" charset="0"/>
                <a:ea typeface="ＭＳ Ｐゴシック"/>
                <a:cs typeface="ＭＳ Ｐゴシック"/>
              </a:rPr>
              <a:t>Urban, suburbian  and rural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917575" y="744538"/>
            <a:ext cx="4962525" cy="3722687"/>
          </a:xfrm>
          <a:ln/>
        </p:spPr>
      </p:sp>
      <p:sp>
        <p:nvSpPr>
          <p:cNvPr id="37890" name="Rectangle 3"/>
          <p:cNvSpPr>
            <a:spLocks noGrp="1" noChangeArrowheads="1"/>
          </p:cNvSpPr>
          <p:nvPr>
            <p:ph type="body" idx="1"/>
          </p:nvPr>
        </p:nvSpPr>
        <p:spPr>
          <a:noFill/>
        </p:spPr>
        <p:txBody>
          <a:bodyPr/>
          <a:lstStyle/>
          <a:p>
            <a:pPr eaLnBrk="1" hangingPunct="1"/>
            <a:r>
              <a:rPr lang="en-AU" smtClean="0">
                <a:latin typeface="Calibri" pitchFamily="34" charset="0"/>
                <a:ea typeface="ＭＳ Ｐゴシック"/>
                <a:cs typeface="ＭＳ Ｐゴシック"/>
              </a:rPr>
              <a:t>Urban, suburbian  and rural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917575" y="744538"/>
            <a:ext cx="4962525" cy="3722687"/>
          </a:xfrm>
          <a:ln/>
        </p:spPr>
      </p:sp>
      <p:sp>
        <p:nvSpPr>
          <p:cNvPr id="44034" name="Rectangle 3"/>
          <p:cNvSpPr>
            <a:spLocks noGrp="1" noChangeArrowheads="1"/>
          </p:cNvSpPr>
          <p:nvPr>
            <p:ph type="body" idx="1"/>
          </p:nvPr>
        </p:nvSpPr>
        <p:spPr>
          <a:noFill/>
        </p:spPr>
        <p:txBody>
          <a:bodyPr/>
          <a:lstStyle/>
          <a:p>
            <a:pPr eaLnBrk="1" hangingPunct="1"/>
            <a:endParaRPr lang="en-AU" smtClean="0">
              <a:latin typeface="Calibri" pitchFamily="34"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smtClean="0"/>
              <a:t>I love south </a:t>
            </a:r>
            <a:r>
              <a:rPr lang="en-US" dirty="0" err="1" smtClean="0"/>
              <a:t>australia</a:t>
            </a:r>
            <a:endParaRPr lang="en-US" dirty="0"/>
          </a:p>
        </p:txBody>
      </p:sp>
      <p:sp>
        <p:nvSpPr>
          <p:cNvPr id="4" name="Slide Number Placeholder 3"/>
          <p:cNvSpPr>
            <a:spLocks noGrp="1"/>
          </p:cNvSpPr>
          <p:nvPr>
            <p:ph type="sldNum" sz="quarter" idx="10"/>
          </p:nvPr>
        </p:nvSpPr>
        <p:spPr/>
        <p:txBody>
          <a:bodyPr/>
          <a:lstStyle/>
          <a:p>
            <a:pPr>
              <a:defRPr/>
            </a:pPr>
            <a:fld id="{DF523214-AEC9-4AEB-AF1A-60F452517E05}" type="slidenum">
              <a:rPr lang="en-AU" smtClean="0"/>
              <a:pPr>
                <a:defRPr/>
              </a:pPr>
              <a:t>4</a:t>
            </a:fld>
            <a:endParaRPr lang="en-AU"/>
          </a:p>
        </p:txBody>
      </p:sp>
    </p:spTree>
    <p:extLst>
      <p:ext uri="{BB962C8B-B14F-4D97-AF65-F5344CB8AC3E}">
        <p14:creationId xmlns:p14="http://schemas.microsoft.com/office/powerpoint/2010/main" xmlns="" val="2639969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nb-NO" sz="1200" kern="1200" dirty="0" smtClean="0">
                <a:solidFill>
                  <a:schemeClr val="tx1"/>
                </a:solidFill>
                <a:latin typeface="Calibri" charset="0"/>
                <a:ea typeface="ＭＳ Ｐゴシック" charset="0"/>
                <a:cs typeface="ＭＳ Ｐゴシック" charset="0"/>
              </a:rPr>
              <a:t>The Media Lab is a </a:t>
            </a:r>
            <a:r>
              <a:rPr lang="nb-NO" sz="1200" kern="1200" dirty="0" err="1" smtClean="0">
                <a:solidFill>
                  <a:schemeClr val="tx1"/>
                </a:solidFill>
                <a:latin typeface="Calibri" charset="0"/>
                <a:ea typeface="ＭＳ Ｐゴシック" charset="0"/>
                <a:cs typeface="ＭＳ Ｐゴシック" charset="0"/>
              </a:rPr>
              <a:t>creative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hub</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where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customers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can</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access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technologies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usually</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only</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found</a:t>
            </a:r>
            <a:r>
              <a:rPr lang="nb-NO" sz="1200" kern="1200" dirty="0" smtClean="0">
                <a:solidFill>
                  <a:schemeClr val="tx1"/>
                </a:solidFill>
                <a:latin typeface="Calibri" charset="0"/>
                <a:ea typeface="ＭＳ Ｐゴシック" charset="0"/>
                <a:cs typeface="ＭＳ Ｐゴシック" charset="0"/>
              </a:rPr>
              <a:t> in </a:t>
            </a:r>
            <a:r>
              <a:rPr lang="nb-NO" sz="1200" kern="1200" dirty="0" err="1" smtClean="0">
                <a:solidFill>
                  <a:schemeClr val="tx1"/>
                </a:solidFill>
                <a:latin typeface="Calibri" charset="0"/>
                <a:ea typeface="ＭＳ Ｐゴシック" charset="0"/>
                <a:cs typeface="ＭＳ Ｐゴシック" charset="0"/>
              </a:rPr>
              <a:t>universities</a:t>
            </a:r>
            <a:r>
              <a:rPr lang="nb-NO" sz="1200" kern="1200" dirty="0" smtClean="0">
                <a:solidFill>
                  <a:schemeClr val="tx1"/>
                </a:solidFill>
                <a:latin typeface="Calibri" charset="0"/>
                <a:ea typeface="ＭＳ Ｐゴシック" charset="0"/>
                <a:cs typeface="ＭＳ Ｐゴシック" charset="0"/>
              </a:rPr>
              <a:t> or state-</a:t>
            </a:r>
            <a:r>
              <a:rPr lang="nb-NO" sz="1200" kern="1200" dirty="0" err="1" smtClean="0">
                <a:solidFill>
                  <a:schemeClr val="tx1"/>
                </a:solidFill>
                <a:latin typeface="Calibri" charset="0"/>
                <a:ea typeface="ＭＳ Ｐゴシック" charset="0"/>
                <a:cs typeface="ＭＳ Ｐゴシック" charset="0"/>
              </a:rPr>
              <a:t>of</a:t>
            </a:r>
            <a:r>
              <a:rPr lang="nb-NO" sz="1200" kern="1200" dirty="0" smtClean="0">
                <a:solidFill>
                  <a:schemeClr val="tx1"/>
                </a:solidFill>
                <a:latin typeface="Calibri" charset="0"/>
                <a:ea typeface="ＭＳ Ｐゴシック" charset="0"/>
                <a:cs typeface="ＭＳ Ｐゴシック" charset="0"/>
              </a:rPr>
              <a:t>-</a:t>
            </a:r>
            <a:r>
              <a:rPr lang="nb-NO" sz="1200" kern="1200" dirty="0" err="1" smtClean="0">
                <a:solidFill>
                  <a:schemeClr val="tx1"/>
                </a:solidFill>
                <a:latin typeface="Calibri" charset="0"/>
                <a:ea typeface="ＭＳ Ｐゴシック" charset="0"/>
                <a:cs typeface="ＭＳ Ｐゴシック" charset="0"/>
              </a:rPr>
              <a:t>the</a:t>
            </a:r>
            <a:r>
              <a:rPr lang="nb-NO" sz="1200" kern="1200" dirty="0" smtClean="0">
                <a:solidFill>
                  <a:schemeClr val="tx1"/>
                </a:solidFill>
                <a:latin typeface="Calibri" charset="0"/>
                <a:ea typeface="ＭＳ Ｐゴシック" charset="0"/>
                <a:cs typeface="ＭＳ Ｐゴシック" charset="0"/>
              </a:rPr>
              <a:t>-art </a:t>
            </a:r>
            <a:r>
              <a:rPr lang="nb-NO" sz="1200" kern="1200" dirty="0" err="1" smtClean="0">
                <a:solidFill>
                  <a:schemeClr val="tx1"/>
                </a:solidFill>
                <a:latin typeface="Calibri" charset="0"/>
                <a:ea typeface="ＭＳ Ｐゴシック" charset="0"/>
                <a:cs typeface="ＭＳ Ｐゴシック" charset="0"/>
              </a:rPr>
              <a:t>organisations</a:t>
            </a:r>
            <a:r>
              <a:rPr lang="nb-NO" sz="1200" kern="1200" dirty="0" smtClean="0">
                <a:solidFill>
                  <a:schemeClr val="tx1"/>
                </a:solidFill>
                <a:latin typeface="Calibri" charset="0"/>
                <a:ea typeface="ＭＳ Ｐゴシック" charset="0"/>
                <a:cs typeface="ＭＳ Ｐゴシック" charset="0"/>
              </a:rPr>
              <a:t>. By </a:t>
            </a:r>
            <a:r>
              <a:rPr lang="nb-NO" sz="1200" kern="1200" dirty="0" err="1" smtClean="0">
                <a:solidFill>
                  <a:schemeClr val="tx1"/>
                </a:solidFill>
                <a:latin typeface="Calibri" charset="0"/>
                <a:ea typeface="ＭＳ Ｐゴシック" charset="0"/>
                <a:cs typeface="ＭＳ Ｐゴシック" charset="0"/>
              </a:rPr>
              <a:t>making</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these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resources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publicly</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available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the</a:t>
            </a:r>
            <a:r>
              <a:rPr lang="nb-NO" sz="1200" kern="1200" dirty="0" smtClean="0">
                <a:solidFill>
                  <a:schemeClr val="tx1"/>
                </a:solidFill>
                <a:latin typeface="Calibri" charset="0"/>
                <a:ea typeface="ＭＳ Ｐゴシック" charset="0"/>
                <a:cs typeface="ＭＳ Ｐゴシック" charset="0"/>
              </a:rPr>
              <a:t> Library Service is providing a </a:t>
            </a:r>
            <a:r>
              <a:rPr lang="nb-NO" sz="1200" kern="1200" dirty="0" err="1" smtClean="0">
                <a:solidFill>
                  <a:schemeClr val="tx1"/>
                </a:solidFill>
                <a:latin typeface="Calibri" charset="0"/>
                <a:ea typeface="ＭＳ Ｐゴシック" charset="0"/>
                <a:cs typeface="ＭＳ Ｐゴシック" charset="0"/>
              </a:rPr>
              <a:t>creative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incubator</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that</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connects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people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with</a:t>
            </a:r>
            <a:r>
              <a:rPr lang="nb-NO" sz="1200" kern="1200" dirty="0" smtClean="0">
                <a:solidFill>
                  <a:schemeClr val="tx1"/>
                </a:solidFill>
                <a:latin typeface="Calibri" charset="0"/>
                <a:ea typeface="ＭＳ Ｐゴシック" charset="0"/>
                <a:cs typeface="ＭＳ Ｐゴシック" charset="0"/>
              </a:rPr>
              <a:t> innovative </a:t>
            </a:r>
            <a:r>
              <a:rPr lang="nb-NO" sz="1200" kern="1200" dirty="0" err="1" smtClean="0">
                <a:solidFill>
                  <a:schemeClr val="tx1"/>
                </a:solidFill>
                <a:latin typeface="Calibri" charset="0"/>
                <a:ea typeface="ＭＳ Ｐゴシック" charset="0"/>
                <a:cs typeface="ＭＳ Ｐゴシック" charset="0"/>
              </a:rPr>
              <a:t>technologies</a:t>
            </a:r>
            <a:r>
              <a:rPr lang="nb-NO" sz="1200" kern="1200" dirty="0" smtClean="0">
                <a:solidFill>
                  <a:schemeClr val="tx1"/>
                </a:solidFill>
                <a:latin typeface="Calibri" charset="0"/>
                <a:ea typeface="ＭＳ Ｐゴシック" charset="0"/>
                <a:cs typeface="ＭＳ Ｐゴシック" charset="0"/>
              </a:rPr>
              <a:t>.  The Media Lab is </a:t>
            </a:r>
            <a:r>
              <a:rPr lang="nb-NO" sz="1200" kern="1200" dirty="0" err="1" smtClean="0">
                <a:solidFill>
                  <a:schemeClr val="tx1"/>
                </a:solidFill>
                <a:latin typeface="Calibri" charset="0"/>
                <a:ea typeface="ＭＳ Ｐゴシック" charset="0"/>
                <a:cs typeface="ＭＳ Ｐゴシック" charset="0"/>
              </a:rPr>
              <a:t>available</a:t>
            </a:r>
            <a:r>
              <a:rPr lang="nb-NO" sz="1200" kern="1200" dirty="0" smtClean="0">
                <a:solidFill>
                  <a:schemeClr val="tx1"/>
                </a:solidFill>
                <a:latin typeface="Calibri" charset="0"/>
                <a:ea typeface="ＭＳ Ｐゴシック" charset="0"/>
                <a:cs typeface="ＭＳ Ｐゴシック" charset="0"/>
              </a:rPr>
              <a:t> during </a:t>
            </a:r>
            <a:r>
              <a:rPr lang="nb-NO" sz="1200" kern="1200" dirty="0" err="1" smtClean="0">
                <a:solidFill>
                  <a:schemeClr val="tx1"/>
                </a:solidFill>
                <a:latin typeface="Calibri" charset="0"/>
                <a:ea typeface="ＭＳ Ｐゴシック" charset="0"/>
                <a:cs typeface="ＭＳ Ｐゴシック" charset="0"/>
              </a:rPr>
              <a:t>library</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opening</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hours</a:t>
            </a:r>
            <a:r>
              <a:rPr lang="nb-NO" sz="1200" kern="1200" dirty="0" smtClean="0">
                <a:solidFill>
                  <a:schemeClr val="tx1"/>
                </a:solidFill>
                <a:latin typeface="Calibri" charset="0"/>
                <a:ea typeface="ＭＳ Ｐゴシック" charset="0"/>
                <a:cs typeface="ＭＳ Ｐゴシック" charset="0"/>
              </a:rPr>
              <a:t> and bookings </a:t>
            </a:r>
            <a:r>
              <a:rPr lang="nb-NO" sz="1200" kern="1200" dirty="0" err="1" smtClean="0">
                <a:solidFill>
                  <a:schemeClr val="tx1"/>
                </a:solidFill>
                <a:latin typeface="Calibri" charset="0"/>
                <a:ea typeface="ＭＳ Ｐゴシック" charset="0"/>
                <a:cs typeface="ＭＳ Ｐゴシック" charset="0"/>
              </a:rPr>
              <a:t>can</a:t>
            </a:r>
            <a:r>
              <a:rPr lang="nb-NO" sz="1200" kern="1200" dirty="0" smtClean="0">
                <a:solidFill>
                  <a:schemeClr val="tx1"/>
                </a:solidFill>
                <a:latin typeface="Calibri" charset="0"/>
                <a:ea typeface="ＭＳ Ｐゴシック" charset="0"/>
                <a:cs typeface="ＭＳ Ｐゴシック" charset="0"/>
              </a:rPr>
              <a:t> be </a:t>
            </a:r>
            <a:r>
              <a:rPr lang="nb-NO" sz="1200" kern="1200" dirty="0" err="1" smtClean="0">
                <a:solidFill>
                  <a:schemeClr val="tx1"/>
                </a:solidFill>
                <a:latin typeface="Calibri" charset="0"/>
                <a:ea typeface="ＭＳ Ｐゴシック" charset="0"/>
                <a:cs typeface="ＭＳ Ｐゴシック" charset="0"/>
              </a:rPr>
              <a:t>made</a:t>
            </a:r>
            <a:r>
              <a:rPr lang="nb-NO" sz="1200" kern="1200" dirty="0" smtClean="0">
                <a:solidFill>
                  <a:schemeClr val="tx1"/>
                </a:solidFill>
                <a:latin typeface="Calibri" charset="0"/>
                <a:ea typeface="ＭＳ Ｐゴシック" charset="0"/>
                <a:cs typeface="ＭＳ Ｐゴシック" charset="0"/>
              </a:rPr>
              <a:t> at </a:t>
            </a:r>
            <a:r>
              <a:rPr lang="nb-NO" sz="1200" kern="1200" dirty="0" err="1" smtClean="0">
                <a:solidFill>
                  <a:schemeClr val="tx1"/>
                </a:solidFill>
                <a:latin typeface="Calibri" charset="0"/>
                <a:ea typeface="ＭＳ Ｐゴシック" charset="0"/>
                <a:cs typeface="ＭＳ Ｐゴシック" charset="0"/>
              </a:rPr>
              <a:t>Helensvale</a:t>
            </a:r>
            <a:r>
              <a:rPr lang="nb-NO" sz="1200" kern="1200" dirty="0" smtClean="0">
                <a:solidFill>
                  <a:schemeClr val="tx1"/>
                </a:solidFill>
                <a:latin typeface="Calibri" charset="0"/>
                <a:ea typeface="ＭＳ Ｐゴシック" charset="0"/>
                <a:cs typeface="ＭＳ Ｐゴシック" charset="0"/>
              </a:rPr>
              <a:t> Branch Library </a:t>
            </a:r>
          </a:p>
          <a:p>
            <a:r>
              <a:rPr lang="nb-NO" sz="1200" kern="1200" dirty="0" smtClean="0">
                <a:solidFill>
                  <a:schemeClr val="tx1"/>
                </a:solidFill>
                <a:latin typeface="Calibri" charset="0"/>
                <a:ea typeface="ＭＳ Ｐゴシック" charset="0"/>
                <a:cs typeface="ＭＳ Ｐゴシック" charset="0"/>
              </a:rPr>
              <a:t> </a:t>
            </a:r>
          </a:p>
          <a:p>
            <a:r>
              <a:rPr lang="nb-NO" sz="1200" kern="1200" dirty="0" smtClean="0">
                <a:solidFill>
                  <a:schemeClr val="tx1"/>
                </a:solidFill>
                <a:latin typeface="Calibri" charset="0"/>
                <a:ea typeface="ＭＳ Ｐゴシック" charset="0"/>
                <a:cs typeface="ＭＳ Ｐゴシック" charset="0"/>
              </a:rPr>
              <a:t> 3D Printer: The Gold </a:t>
            </a:r>
            <a:r>
              <a:rPr lang="nb-NO" sz="1200" kern="1200" dirty="0" err="1" smtClean="0">
                <a:solidFill>
                  <a:schemeClr val="tx1"/>
                </a:solidFill>
                <a:latin typeface="Calibri" charset="0"/>
                <a:ea typeface="ＭＳ Ｐゴシック" charset="0"/>
                <a:cs typeface="ＭＳ Ｐゴシック" charset="0"/>
              </a:rPr>
              <a:t>Coast</a:t>
            </a:r>
            <a:r>
              <a:rPr lang="nb-NO" sz="1200" kern="1200" dirty="0" smtClean="0">
                <a:solidFill>
                  <a:schemeClr val="tx1"/>
                </a:solidFill>
                <a:latin typeface="Calibri" charset="0"/>
                <a:ea typeface="ＭＳ Ｐゴシック" charset="0"/>
                <a:cs typeface="ＭＳ Ｐゴシック" charset="0"/>
              </a:rPr>
              <a:t> Libraries Media Lab </a:t>
            </a:r>
            <a:r>
              <a:rPr lang="nb-NO" sz="1200" kern="1200" dirty="0" err="1" smtClean="0">
                <a:solidFill>
                  <a:schemeClr val="tx1"/>
                </a:solidFill>
                <a:latin typeface="Calibri" charset="0"/>
                <a:ea typeface="ＭＳ Ｐゴシック" charset="0"/>
                <a:cs typeface="ＭＳ Ｐゴシック" charset="0"/>
              </a:rPr>
              <a:t>uses</a:t>
            </a:r>
            <a:r>
              <a:rPr lang="nb-NO" sz="1200" kern="1200" dirty="0" smtClean="0">
                <a:solidFill>
                  <a:schemeClr val="tx1"/>
                </a:solidFill>
                <a:latin typeface="Calibri" charset="0"/>
                <a:ea typeface="ＭＳ Ｐゴシック" charset="0"/>
                <a:cs typeface="ＭＳ Ｐゴシック" charset="0"/>
              </a:rPr>
              <a:t> a Project 260C 3D Printer. </a:t>
            </a:r>
            <a:r>
              <a:rPr lang="nb-NO" sz="1200" kern="1200" dirty="0" err="1" smtClean="0">
                <a:solidFill>
                  <a:schemeClr val="tx1"/>
                </a:solidFill>
                <a:latin typeface="Calibri" charset="0"/>
                <a:ea typeface="ＭＳ Ｐゴシック" charset="0"/>
                <a:cs typeface="ＭＳ Ｐゴシック" charset="0"/>
              </a:rPr>
              <a:t>Unlike</a:t>
            </a:r>
            <a:r>
              <a:rPr lang="nb-NO" sz="1200" kern="1200" dirty="0" smtClean="0">
                <a:solidFill>
                  <a:schemeClr val="tx1"/>
                </a:solidFill>
                <a:latin typeface="Calibri" charset="0"/>
                <a:ea typeface="ＭＳ Ｐゴシック" charset="0"/>
                <a:cs typeface="ＭＳ Ｐゴシック" charset="0"/>
              </a:rPr>
              <a:t> desktop </a:t>
            </a:r>
            <a:r>
              <a:rPr lang="nb-NO" sz="1200" kern="1200" dirty="0" err="1" smtClean="0">
                <a:solidFill>
                  <a:schemeClr val="tx1"/>
                </a:solidFill>
                <a:latin typeface="Calibri" charset="0"/>
                <a:ea typeface="ＭＳ Ｐゴシック" charset="0"/>
                <a:cs typeface="ＭＳ Ｐゴシック" charset="0"/>
              </a:rPr>
              <a:t>models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predominately</a:t>
            </a:r>
            <a:r>
              <a:rPr lang="nb-NO" sz="1200" kern="1200" dirty="0" smtClean="0">
                <a:solidFill>
                  <a:schemeClr val="tx1"/>
                </a:solidFill>
                <a:latin typeface="Calibri" charset="0"/>
                <a:ea typeface="ＭＳ Ｐゴシック" charset="0"/>
                <a:cs typeface="ＭＳ Ｐゴシック" charset="0"/>
              </a:rPr>
              <a:t> in </a:t>
            </a:r>
            <a:r>
              <a:rPr lang="nb-NO" sz="1200" kern="1200" dirty="0" err="1" smtClean="0">
                <a:solidFill>
                  <a:schemeClr val="tx1"/>
                </a:solidFill>
                <a:latin typeface="Calibri" charset="0"/>
                <a:ea typeface="ＭＳ Ｐゴシック" charset="0"/>
                <a:cs typeface="ＭＳ Ｐゴシック" charset="0"/>
              </a:rPr>
              <a:t>the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market</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this</a:t>
            </a:r>
            <a:r>
              <a:rPr lang="nb-NO" sz="1200" kern="1200" dirty="0" smtClean="0">
                <a:solidFill>
                  <a:schemeClr val="tx1"/>
                </a:solidFill>
                <a:latin typeface="Calibri" charset="0"/>
                <a:ea typeface="ＭＳ Ｐゴシック" charset="0"/>
                <a:cs typeface="ＭＳ Ｐゴシック" charset="0"/>
              </a:rPr>
              <a:t> is a </a:t>
            </a:r>
            <a:r>
              <a:rPr lang="nb-NO" sz="1200" kern="1200" dirty="0" err="1" smtClean="0">
                <a:solidFill>
                  <a:schemeClr val="tx1"/>
                </a:solidFill>
                <a:latin typeface="Calibri" charset="0"/>
                <a:ea typeface="ＭＳ Ｐゴシック" charset="0"/>
                <a:cs typeface="ＭＳ Ｐゴシック" charset="0"/>
              </a:rPr>
              <a:t>manufacturing</a:t>
            </a:r>
            <a:r>
              <a:rPr lang="nb-NO" sz="1200" kern="1200" dirty="0" smtClean="0">
                <a:solidFill>
                  <a:schemeClr val="tx1"/>
                </a:solidFill>
                <a:latin typeface="Calibri" charset="0"/>
                <a:ea typeface="ＭＳ Ｐゴシック" charset="0"/>
                <a:cs typeface="ＭＳ Ｐゴシック" charset="0"/>
              </a:rPr>
              <a:t> grade </a:t>
            </a:r>
            <a:r>
              <a:rPr lang="nb-NO" sz="1200" kern="1200" dirty="0" err="1" smtClean="0">
                <a:solidFill>
                  <a:schemeClr val="tx1"/>
                </a:solidFill>
                <a:latin typeface="Calibri" charset="0"/>
                <a:ea typeface="ＭＳ Ｐゴシック" charset="0"/>
                <a:cs typeface="ＭＳ Ｐゴシック" charset="0"/>
              </a:rPr>
              <a:t>colour</a:t>
            </a:r>
            <a:r>
              <a:rPr lang="nb-NO" sz="1200" kern="1200" dirty="0" smtClean="0">
                <a:solidFill>
                  <a:schemeClr val="tx1"/>
                </a:solidFill>
                <a:latin typeface="Calibri" charset="0"/>
                <a:ea typeface="ＭＳ Ｐゴシック" charset="0"/>
                <a:cs typeface="ＭＳ Ｐゴシック" charset="0"/>
              </a:rPr>
              <a:t> 3D printer </a:t>
            </a:r>
            <a:r>
              <a:rPr lang="nb-NO" sz="1200" kern="1200" dirty="0" err="1" smtClean="0">
                <a:solidFill>
                  <a:schemeClr val="tx1"/>
                </a:solidFill>
                <a:latin typeface="Calibri" charset="0"/>
                <a:ea typeface="ＭＳ Ｐゴシック" charset="0"/>
                <a:cs typeface="ＭＳ Ｐゴシック" charset="0"/>
              </a:rPr>
              <a:t>that</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produces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conceptual</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models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commonly</a:t>
            </a:r>
            <a:r>
              <a:rPr lang="nb-NO" sz="1200" kern="1200" dirty="0" smtClean="0">
                <a:solidFill>
                  <a:schemeClr val="tx1"/>
                </a:solidFill>
                <a:latin typeface="Calibri" charset="0"/>
                <a:ea typeface="ＭＳ Ｐゴシック" charset="0"/>
                <a:cs typeface="ＭＳ Ｐゴシック" charset="0"/>
              </a:rPr>
              <a:t> used </a:t>
            </a:r>
            <a:r>
              <a:rPr lang="nb-NO" sz="1200" kern="1200" dirty="0" err="1" smtClean="0">
                <a:solidFill>
                  <a:schemeClr val="tx1"/>
                </a:solidFill>
                <a:latin typeface="Calibri" charset="0"/>
                <a:ea typeface="ＭＳ Ｐゴシック" charset="0"/>
                <a:cs typeface="ＭＳ Ｐゴシック" charset="0"/>
              </a:rPr>
              <a:t>overseas</a:t>
            </a:r>
            <a:r>
              <a:rPr lang="nb-NO" sz="1200" kern="1200" dirty="0" smtClean="0">
                <a:solidFill>
                  <a:schemeClr val="tx1"/>
                </a:solidFill>
                <a:latin typeface="Calibri" charset="0"/>
                <a:ea typeface="ＭＳ Ｐゴシック" charset="0"/>
                <a:cs typeface="ＭＳ Ｐゴシック" charset="0"/>
              </a:rPr>
              <a:t> in </a:t>
            </a:r>
            <a:r>
              <a:rPr lang="nb-NO" sz="1200" kern="1200" dirty="0" err="1" smtClean="0">
                <a:solidFill>
                  <a:schemeClr val="tx1"/>
                </a:solidFill>
                <a:latin typeface="Calibri" charset="0"/>
                <a:ea typeface="ＭＳ Ｐゴシック" charset="0"/>
                <a:cs typeface="ＭＳ Ｐゴシック" charset="0"/>
              </a:rPr>
              <a:t>universities</a:t>
            </a:r>
            <a:r>
              <a:rPr lang="nb-NO" sz="1200" kern="1200" dirty="0" smtClean="0">
                <a:solidFill>
                  <a:schemeClr val="tx1"/>
                </a:solidFill>
                <a:latin typeface="Calibri" charset="0"/>
                <a:ea typeface="ＭＳ Ｐゴシック" charset="0"/>
                <a:cs typeface="ＭＳ Ｐゴシック" charset="0"/>
              </a:rPr>
              <a:t> and design </a:t>
            </a:r>
            <a:r>
              <a:rPr lang="nb-NO" sz="1200" kern="1200" dirty="0" err="1" smtClean="0">
                <a:solidFill>
                  <a:schemeClr val="tx1"/>
                </a:solidFill>
                <a:latin typeface="Calibri" charset="0"/>
                <a:ea typeface="ＭＳ Ｐゴシック" charset="0"/>
                <a:cs typeface="ＭＳ Ｐゴシック" charset="0"/>
              </a:rPr>
              <a:t>businesses</a:t>
            </a:r>
            <a:r>
              <a:rPr lang="nb-NO" sz="1200" kern="1200" dirty="0" smtClean="0">
                <a:solidFill>
                  <a:schemeClr val="tx1"/>
                </a:solidFill>
                <a:latin typeface="Calibri" charset="0"/>
                <a:ea typeface="ＭＳ Ｐゴシック" charset="0"/>
                <a:cs typeface="ＭＳ Ｐゴシック" charset="0"/>
              </a:rPr>
              <a:t>. Three-</a:t>
            </a:r>
            <a:r>
              <a:rPr lang="nb-NO" sz="1200" kern="1200" dirty="0" err="1" smtClean="0">
                <a:solidFill>
                  <a:schemeClr val="tx1"/>
                </a:solidFill>
                <a:latin typeface="Calibri" charset="0"/>
                <a:ea typeface="ＭＳ Ｐゴシック" charset="0"/>
                <a:cs typeface="ＭＳ Ｐゴシック" charset="0"/>
              </a:rPr>
              <a:t>dimensional</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objects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are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created</a:t>
            </a:r>
            <a:r>
              <a:rPr lang="nb-NO" sz="1200" kern="1200" dirty="0" smtClean="0">
                <a:solidFill>
                  <a:schemeClr val="tx1"/>
                </a:solidFill>
                <a:latin typeface="Calibri" charset="0"/>
                <a:ea typeface="ＭＳ Ｐゴシック" charset="0"/>
                <a:cs typeface="ＭＳ Ｐゴシック" charset="0"/>
              </a:rPr>
              <a:t> by </a:t>
            </a:r>
            <a:r>
              <a:rPr lang="nb-NO" sz="1200" kern="1200" dirty="0" err="1" smtClean="0">
                <a:solidFill>
                  <a:schemeClr val="tx1"/>
                </a:solidFill>
                <a:latin typeface="Calibri" charset="0"/>
                <a:ea typeface="ＭＳ Ｐゴシック" charset="0"/>
                <a:cs typeface="ＭＳ Ｐゴシック" charset="0"/>
              </a:rPr>
              <a:t>laying</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down</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successive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layers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of</a:t>
            </a:r>
            <a:r>
              <a:rPr lang="nb-NO" sz="1200" kern="1200" dirty="0" smtClean="0">
                <a:solidFill>
                  <a:schemeClr val="tx1"/>
                </a:solidFill>
                <a:latin typeface="Calibri" charset="0"/>
                <a:ea typeface="ＭＳ Ｐゴシック" charset="0"/>
                <a:cs typeface="ＭＳ Ｐゴシック" charset="0"/>
              </a:rPr>
              <a:t> plaster </a:t>
            </a:r>
            <a:r>
              <a:rPr lang="nb-NO" sz="1200" kern="1200" dirty="0" err="1" smtClean="0">
                <a:solidFill>
                  <a:schemeClr val="tx1"/>
                </a:solidFill>
                <a:latin typeface="Calibri" charset="0"/>
                <a:ea typeface="ＭＳ Ｐゴシック" charset="0"/>
                <a:cs typeface="ＭＳ Ｐゴシック" charset="0"/>
              </a:rPr>
              <a:t>that</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adhere</a:t>
            </a:r>
            <a:r>
              <a:rPr lang="nb-NO" sz="1200" kern="1200" dirty="0" smtClean="0">
                <a:solidFill>
                  <a:schemeClr val="tx1"/>
                </a:solidFill>
                <a:latin typeface="Calibri" charset="0"/>
                <a:ea typeface="ＭＳ Ｐゴシック" charset="0"/>
                <a:cs typeface="ＭＳ Ｐゴシック" charset="0"/>
              </a:rPr>
              <a:t> to </a:t>
            </a:r>
            <a:r>
              <a:rPr lang="nb-NO" sz="1200" kern="1200" dirty="0" err="1" smtClean="0">
                <a:solidFill>
                  <a:schemeClr val="tx1"/>
                </a:solidFill>
                <a:latin typeface="Calibri" charset="0"/>
                <a:ea typeface="ＭＳ Ｐゴシック" charset="0"/>
                <a:cs typeface="ＭＳ Ｐゴシック" charset="0"/>
              </a:rPr>
              <a:t>one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another</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creating</a:t>
            </a:r>
            <a:r>
              <a:rPr lang="nb-NO" sz="1200" kern="1200" dirty="0" smtClean="0">
                <a:solidFill>
                  <a:schemeClr val="tx1"/>
                </a:solidFill>
                <a:latin typeface="Calibri" charset="0"/>
                <a:ea typeface="ＭＳ Ｐゴシック" charset="0"/>
                <a:cs typeface="ＭＳ Ｐゴシック" charset="0"/>
              </a:rPr>
              <a:t> a </a:t>
            </a:r>
            <a:r>
              <a:rPr lang="nb-NO" sz="1200" kern="1200" dirty="0" err="1" smtClean="0">
                <a:solidFill>
                  <a:schemeClr val="tx1"/>
                </a:solidFill>
                <a:latin typeface="Calibri" charset="0"/>
                <a:ea typeface="ＭＳ Ｐゴシック" charset="0"/>
                <a:cs typeface="ＭＳ Ｐゴシック" charset="0"/>
              </a:rPr>
              <a:t>three-dimensional</a:t>
            </a:r>
            <a:r>
              <a:rPr lang="nb-NO" sz="1200" kern="1200" dirty="0" smtClean="0">
                <a:solidFill>
                  <a:schemeClr val="tx1"/>
                </a:solidFill>
                <a:latin typeface="Calibri" charset="0"/>
                <a:ea typeface="ＭＳ Ｐゴシック" charset="0"/>
                <a:cs typeface="ＭＳ Ｐゴシック" charset="0"/>
              </a:rPr>
              <a:t> output.  This 3D printer </a:t>
            </a:r>
            <a:r>
              <a:rPr lang="nb-NO" sz="1200" kern="1200" dirty="0" err="1" smtClean="0">
                <a:solidFill>
                  <a:schemeClr val="tx1"/>
                </a:solidFill>
                <a:latin typeface="Calibri" charset="0"/>
                <a:ea typeface="ＭＳ Ｐゴシック" charset="0"/>
                <a:cs typeface="ＭＳ Ｐゴシック" charset="0"/>
              </a:rPr>
              <a:t>will</a:t>
            </a:r>
            <a:r>
              <a:rPr lang="nb-NO" sz="1200" kern="1200" dirty="0" smtClean="0">
                <a:solidFill>
                  <a:schemeClr val="tx1"/>
                </a:solidFill>
                <a:latin typeface="Calibri" charset="0"/>
                <a:ea typeface="ＭＳ Ｐゴシック" charset="0"/>
                <a:cs typeface="ＭＳ Ｐゴシック" charset="0"/>
              </a:rPr>
              <a:t> be </a:t>
            </a:r>
            <a:r>
              <a:rPr lang="nb-NO" sz="1200" kern="1200" dirty="0" err="1" smtClean="0">
                <a:solidFill>
                  <a:schemeClr val="tx1"/>
                </a:solidFill>
                <a:latin typeface="Calibri" charset="0"/>
                <a:ea typeface="ＭＳ Ｐゴシック" charset="0"/>
                <a:cs typeface="ＭＳ Ｐゴシック" charset="0"/>
              </a:rPr>
              <a:t>the</a:t>
            </a:r>
            <a:r>
              <a:rPr lang="nb-NO" sz="1200" kern="1200" dirty="0" smtClean="0">
                <a:solidFill>
                  <a:schemeClr val="tx1"/>
                </a:solidFill>
                <a:latin typeface="Calibri" charset="0"/>
                <a:ea typeface="ＭＳ Ｐゴシック" charset="0"/>
                <a:cs typeface="ＭＳ Ｐゴシック" charset="0"/>
              </a:rPr>
              <a:t> first </a:t>
            </a:r>
            <a:r>
              <a:rPr lang="nb-NO" sz="1200" kern="1200" dirty="0" err="1" smtClean="0">
                <a:solidFill>
                  <a:schemeClr val="tx1"/>
                </a:solidFill>
                <a:latin typeface="Calibri" charset="0"/>
                <a:ea typeface="ＭＳ Ｐゴシック" charset="0"/>
                <a:cs typeface="ＭＳ Ｐゴシック" charset="0"/>
              </a:rPr>
              <a:t>publicly</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available</a:t>
            </a:r>
            <a:r>
              <a:rPr lang="nb-NO" sz="1200" kern="1200" dirty="0" smtClean="0">
                <a:solidFill>
                  <a:schemeClr val="tx1"/>
                </a:solidFill>
                <a:latin typeface="Calibri" charset="0"/>
                <a:ea typeface="ＭＳ Ｐゴシック" charset="0"/>
                <a:cs typeface="ＭＳ Ｐゴシック" charset="0"/>
              </a:rPr>
              <a:t> printer </a:t>
            </a:r>
            <a:r>
              <a:rPr lang="nb-NO" sz="1200" kern="1200" dirty="0" err="1" smtClean="0">
                <a:solidFill>
                  <a:schemeClr val="tx1"/>
                </a:solidFill>
                <a:latin typeface="Calibri" charset="0"/>
                <a:ea typeface="ＭＳ Ｐゴシック" charset="0"/>
                <a:cs typeface="ＭＳ Ｐゴシック" charset="0"/>
              </a:rPr>
              <a:t>of</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its</a:t>
            </a:r>
            <a:r>
              <a:rPr lang="nb-NO" sz="1200" kern="1200" dirty="0" smtClean="0">
                <a:solidFill>
                  <a:schemeClr val="tx1"/>
                </a:solidFill>
                <a:latin typeface="Calibri" charset="0"/>
                <a:ea typeface="ＭＳ Ｐゴシック" charset="0"/>
                <a:cs typeface="ＭＳ Ｐゴシック" charset="0"/>
              </a:rPr>
              <a:t> type in Queensland. </a:t>
            </a:r>
            <a:r>
              <a:rPr lang="nb-NO" sz="1200" kern="1200" dirty="0" err="1" smtClean="0">
                <a:solidFill>
                  <a:schemeClr val="tx1"/>
                </a:solidFill>
                <a:latin typeface="Calibri" charset="0"/>
                <a:ea typeface="ＭＳ Ｐゴシック" charset="0"/>
                <a:cs typeface="ＭＳ Ｐゴシック" charset="0"/>
              </a:rPr>
              <a:t>Making</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this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emerging</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technology</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publicly</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available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will</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act</a:t>
            </a:r>
            <a:r>
              <a:rPr lang="nb-NO" sz="1200" kern="1200" dirty="0" smtClean="0">
                <a:solidFill>
                  <a:schemeClr val="tx1"/>
                </a:solidFill>
                <a:latin typeface="Calibri" charset="0"/>
                <a:ea typeface="ＭＳ Ｐゴシック" charset="0"/>
                <a:cs typeface="ＭＳ Ｐゴシック" charset="0"/>
              </a:rPr>
              <a:t> as </a:t>
            </a:r>
            <a:r>
              <a:rPr lang="nb-NO" sz="1200" kern="1200" dirty="0" err="1" smtClean="0">
                <a:solidFill>
                  <a:schemeClr val="tx1"/>
                </a:solidFill>
                <a:latin typeface="Calibri" charset="0"/>
                <a:ea typeface="ＭＳ Ｐゴシック" charset="0"/>
                <a:cs typeface="ＭＳ Ｐゴシック" charset="0"/>
              </a:rPr>
              <a:t>the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springboard</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of</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new</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ideas</a:t>
            </a:r>
            <a:r>
              <a:rPr lang="nb-NO" sz="1200" kern="1200" dirty="0" smtClean="0">
                <a:solidFill>
                  <a:schemeClr val="tx1"/>
                </a:solidFill>
                <a:latin typeface="Calibri" charset="0"/>
                <a:ea typeface="ＭＳ Ｐゴシック" charset="0"/>
                <a:cs typeface="ＭＳ Ｐゴシック" charset="0"/>
              </a:rPr>
              <a:t>. The </a:t>
            </a:r>
            <a:r>
              <a:rPr lang="nb-NO" sz="1200" kern="1200" dirty="0" err="1" smtClean="0">
                <a:solidFill>
                  <a:schemeClr val="tx1"/>
                </a:solidFill>
                <a:latin typeface="Calibri" charset="0"/>
                <a:ea typeface="ＭＳ Ｐゴシック" charset="0"/>
                <a:cs typeface="ＭＳ Ｐゴシック" charset="0"/>
              </a:rPr>
              <a:t>ability</a:t>
            </a:r>
            <a:r>
              <a:rPr lang="nb-NO" sz="1200" kern="1200" dirty="0" smtClean="0">
                <a:solidFill>
                  <a:schemeClr val="tx1"/>
                </a:solidFill>
                <a:latin typeface="Calibri" charset="0"/>
                <a:ea typeface="ＭＳ Ｐゴシック" charset="0"/>
                <a:cs typeface="ＭＳ Ｐゴシック" charset="0"/>
              </a:rPr>
              <a:t> to </a:t>
            </a:r>
            <a:r>
              <a:rPr lang="nb-NO" sz="1200" kern="1200" dirty="0" err="1" smtClean="0">
                <a:solidFill>
                  <a:schemeClr val="tx1"/>
                </a:solidFill>
                <a:latin typeface="Calibri" charset="0"/>
                <a:ea typeface="ＭＳ Ｐゴシック" charset="0"/>
                <a:cs typeface="ＭＳ Ｐゴシック" charset="0"/>
              </a:rPr>
              <a:t>go</a:t>
            </a:r>
            <a:r>
              <a:rPr lang="nb-NO" sz="1200" kern="1200" dirty="0" smtClean="0">
                <a:solidFill>
                  <a:schemeClr val="tx1"/>
                </a:solidFill>
                <a:latin typeface="Calibri" charset="0"/>
                <a:ea typeface="ＭＳ Ｐゴシック" charset="0"/>
                <a:cs typeface="ＭＳ Ｐゴシック" charset="0"/>
              </a:rPr>
              <a:t> from a </a:t>
            </a:r>
            <a:r>
              <a:rPr lang="nb-NO" sz="1200" kern="1200" dirty="0" err="1" smtClean="0">
                <a:solidFill>
                  <a:schemeClr val="tx1"/>
                </a:solidFill>
                <a:latin typeface="Calibri" charset="0"/>
                <a:ea typeface="ＭＳ Ｐゴシック" charset="0"/>
                <a:cs typeface="ＭＳ Ｐゴシック" charset="0"/>
              </a:rPr>
              <a:t>two-dimensional</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model</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on</a:t>
            </a:r>
            <a:r>
              <a:rPr lang="nb-NO" sz="1200" kern="1200" dirty="0" smtClean="0">
                <a:solidFill>
                  <a:schemeClr val="tx1"/>
                </a:solidFill>
                <a:latin typeface="Calibri" charset="0"/>
                <a:ea typeface="ＭＳ Ｐゴシック" charset="0"/>
                <a:cs typeface="ＭＳ Ｐゴシック" charset="0"/>
              </a:rPr>
              <a:t> a computer screen to a real-</a:t>
            </a:r>
            <a:r>
              <a:rPr lang="nb-NO" sz="1200" kern="1200" dirty="0" err="1" smtClean="0">
                <a:solidFill>
                  <a:schemeClr val="tx1"/>
                </a:solidFill>
                <a:latin typeface="Calibri" charset="0"/>
                <a:ea typeface="ＭＳ Ｐゴシック" charset="0"/>
                <a:cs typeface="ＭＳ Ｐゴシック" charset="0"/>
              </a:rPr>
              <a:t>world</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object</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that</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can</a:t>
            </a:r>
            <a:r>
              <a:rPr lang="nb-NO" sz="1200" kern="1200" dirty="0" smtClean="0">
                <a:solidFill>
                  <a:schemeClr val="tx1"/>
                </a:solidFill>
                <a:latin typeface="Calibri" charset="0"/>
                <a:ea typeface="ＭＳ Ｐゴシック" charset="0"/>
                <a:cs typeface="ＭＳ Ｐゴシック" charset="0"/>
              </a:rPr>
              <a:t> be </a:t>
            </a:r>
            <a:r>
              <a:rPr lang="nb-NO" sz="1200" kern="1200" dirty="0" err="1" smtClean="0">
                <a:solidFill>
                  <a:schemeClr val="tx1"/>
                </a:solidFill>
                <a:latin typeface="Calibri" charset="0"/>
                <a:ea typeface="ＭＳ Ｐゴシック" charset="0"/>
                <a:cs typeface="ＭＳ Ｐゴシック" charset="0"/>
              </a:rPr>
              <a:t>handled</a:t>
            </a:r>
            <a:r>
              <a:rPr lang="nb-NO" sz="1200" kern="1200" dirty="0" smtClean="0">
                <a:solidFill>
                  <a:schemeClr val="tx1"/>
                </a:solidFill>
                <a:latin typeface="Calibri" charset="0"/>
                <a:ea typeface="ＭＳ Ｐゴシック" charset="0"/>
                <a:cs typeface="ＭＳ Ｐゴシック" charset="0"/>
              </a:rPr>
              <a:t> is </a:t>
            </a:r>
            <a:r>
              <a:rPr lang="nb-NO" sz="1200" kern="1200" dirty="0" err="1" smtClean="0">
                <a:solidFill>
                  <a:schemeClr val="tx1"/>
                </a:solidFill>
                <a:latin typeface="Calibri" charset="0"/>
                <a:ea typeface="ＭＳ Ｐゴシック" charset="0"/>
                <a:cs typeface="ＭＳ Ｐゴシック" charset="0"/>
              </a:rPr>
              <a:t>potentially</a:t>
            </a:r>
            <a:r>
              <a:rPr lang="nb-NO" sz="1200" kern="1200" dirty="0" smtClean="0">
                <a:solidFill>
                  <a:schemeClr val="tx1"/>
                </a:solidFill>
                <a:latin typeface="Calibri" charset="0"/>
                <a:ea typeface="ＭＳ Ｐゴシック" charset="0"/>
                <a:cs typeface="ＭＳ Ｐゴシック" charset="0"/>
              </a:rPr>
              <a:t> transformative. </a:t>
            </a:r>
            <a:r>
              <a:rPr lang="nb-NO" sz="1200" kern="1200" dirty="0" err="1" smtClean="0">
                <a:solidFill>
                  <a:schemeClr val="tx1"/>
                </a:solidFill>
                <a:latin typeface="Calibri" charset="0"/>
                <a:ea typeface="ＭＳ Ｐゴシック" charset="0"/>
                <a:cs typeface="ＭＳ Ｐゴシック" charset="0"/>
              </a:rPr>
              <a:t>Immediately</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accessible</a:t>
            </a:r>
            <a:r>
              <a:rPr lang="nb-NO" sz="1200" kern="1200" dirty="0" smtClean="0">
                <a:solidFill>
                  <a:schemeClr val="tx1"/>
                </a:solidFill>
                <a:latin typeface="Calibri" charset="0"/>
                <a:ea typeface="ＭＳ Ｐゴシック" charset="0"/>
                <a:cs typeface="ＭＳ Ｐゴシック" charset="0"/>
              </a:rPr>
              <a:t>, 3D </a:t>
            </a:r>
            <a:r>
              <a:rPr lang="nb-NO" sz="1200" kern="1200" dirty="0" err="1" smtClean="0">
                <a:solidFill>
                  <a:schemeClr val="tx1"/>
                </a:solidFill>
                <a:latin typeface="Calibri" charset="0"/>
                <a:ea typeface="ＭＳ Ｐゴシック" charset="0"/>
                <a:cs typeface="ＭＳ Ｐゴシック" charset="0"/>
              </a:rPr>
              <a:t>printing</a:t>
            </a:r>
            <a:r>
              <a:rPr lang="nb-NO" sz="1200" kern="1200" dirty="0" smtClean="0">
                <a:solidFill>
                  <a:schemeClr val="tx1"/>
                </a:solidFill>
                <a:latin typeface="Calibri" charset="0"/>
                <a:ea typeface="ＭＳ Ｐゴシック" charset="0"/>
                <a:cs typeface="ＭＳ Ｐゴシック" charset="0"/>
              </a:rPr>
              <a:t> not </a:t>
            </a:r>
            <a:r>
              <a:rPr lang="nb-NO" sz="1200" kern="1200" dirty="0" err="1" smtClean="0">
                <a:solidFill>
                  <a:schemeClr val="tx1"/>
                </a:solidFill>
                <a:latin typeface="Calibri" charset="0"/>
                <a:ea typeface="ＭＳ Ｐゴシック" charset="0"/>
                <a:cs typeface="ＭＳ Ｐゴシック" charset="0"/>
              </a:rPr>
              <a:t>only</a:t>
            </a:r>
            <a:r>
              <a:rPr lang="nb-NO" sz="1200" kern="1200" dirty="0" smtClean="0">
                <a:solidFill>
                  <a:schemeClr val="tx1"/>
                </a:solidFill>
                <a:latin typeface="Calibri" charset="0"/>
                <a:ea typeface="ＭＳ Ｐゴシック" charset="0"/>
                <a:cs typeface="ＭＳ Ｐゴシック" charset="0"/>
              </a:rPr>
              <a:t> promotes </a:t>
            </a:r>
            <a:r>
              <a:rPr lang="nb-NO" sz="1200" kern="1200" dirty="0" err="1" smtClean="0">
                <a:solidFill>
                  <a:schemeClr val="tx1"/>
                </a:solidFill>
                <a:latin typeface="Calibri" charset="0"/>
                <a:ea typeface="ＭＳ Ｐゴシック" charset="0"/>
                <a:cs typeface="ＭＳ Ｐゴシック" charset="0"/>
              </a:rPr>
              <a:t>but</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accelerates</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knowledge</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creation</a:t>
            </a:r>
            <a:r>
              <a:rPr lang="nb-NO" sz="1200" kern="1200" dirty="0" smtClean="0">
                <a:solidFill>
                  <a:schemeClr val="tx1"/>
                </a:solidFill>
                <a:latin typeface="Calibri" charset="0"/>
                <a:ea typeface="ＭＳ Ｐゴシック" charset="0"/>
                <a:cs typeface="ＭＳ Ｐゴシック" charset="0"/>
              </a:rPr>
              <a:t> and </a:t>
            </a:r>
            <a:r>
              <a:rPr lang="nb-NO" sz="1200" kern="1200" dirty="0" err="1" smtClean="0">
                <a:solidFill>
                  <a:schemeClr val="tx1"/>
                </a:solidFill>
                <a:latin typeface="Calibri" charset="0"/>
                <a:ea typeface="ＭＳ Ｐゴシック" charset="0"/>
                <a:cs typeface="ＭＳ Ｐゴシック" charset="0"/>
              </a:rPr>
              <a:t>innovation</a:t>
            </a:r>
            <a:r>
              <a:rPr lang="nb-NO" sz="1200" kern="1200" dirty="0" smtClean="0">
                <a:solidFill>
                  <a:schemeClr val="tx1"/>
                </a:solidFill>
                <a:latin typeface="Calibri" charset="0"/>
                <a:ea typeface="ＭＳ Ｐゴシック" charset="0"/>
                <a:cs typeface="ＭＳ Ｐゴシック" charset="0"/>
              </a:rPr>
              <a:t>.  3D </a:t>
            </a:r>
            <a:r>
              <a:rPr lang="nb-NO" sz="1200" kern="1200" dirty="0" err="1" smtClean="0">
                <a:solidFill>
                  <a:schemeClr val="tx1"/>
                </a:solidFill>
                <a:latin typeface="Calibri" charset="0"/>
                <a:ea typeface="ＭＳ Ｐゴシック" charset="0"/>
                <a:cs typeface="ＭＳ Ｐゴシック" charset="0"/>
              </a:rPr>
              <a:t>printing</a:t>
            </a:r>
            <a:r>
              <a:rPr lang="nb-NO" sz="1200" kern="1200" dirty="0" smtClean="0">
                <a:solidFill>
                  <a:schemeClr val="tx1"/>
                </a:solidFill>
                <a:latin typeface="Calibri" charset="0"/>
                <a:ea typeface="ＭＳ Ｐゴシック" charset="0"/>
                <a:cs typeface="ＭＳ Ｐゴシック" charset="0"/>
              </a:rPr>
              <a:t> is </a:t>
            </a:r>
            <a:r>
              <a:rPr lang="nb-NO" sz="1200" kern="1200" dirty="0" err="1" smtClean="0">
                <a:solidFill>
                  <a:schemeClr val="tx1"/>
                </a:solidFill>
                <a:latin typeface="Calibri" charset="0"/>
                <a:ea typeface="ＭＳ Ｐゴシック" charset="0"/>
                <a:cs typeface="ＭＳ Ｐゴシック" charset="0"/>
              </a:rPr>
              <a:t>available</a:t>
            </a:r>
            <a:r>
              <a:rPr lang="nb-NO" sz="1200" kern="1200" dirty="0" smtClean="0">
                <a:solidFill>
                  <a:schemeClr val="tx1"/>
                </a:solidFill>
                <a:latin typeface="Calibri" charset="0"/>
                <a:ea typeface="ＭＳ Ｐゴシック" charset="0"/>
                <a:cs typeface="ＭＳ Ｐゴシック" charset="0"/>
              </a:rPr>
              <a:t> during </a:t>
            </a:r>
            <a:r>
              <a:rPr lang="nb-NO" sz="1200" kern="1200" dirty="0" err="1" smtClean="0">
                <a:solidFill>
                  <a:schemeClr val="tx1"/>
                </a:solidFill>
                <a:latin typeface="Calibri" charset="0"/>
                <a:ea typeface="ＭＳ Ｐゴシック" charset="0"/>
                <a:cs typeface="ＭＳ Ｐゴシック" charset="0"/>
              </a:rPr>
              <a:t>library</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opening</a:t>
            </a:r>
            <a:r>
              <a:rPr lang="nb-NO" sz="1200" kern="1200" dirty="0" smtClean="0">
                <a:solidFill>
                  <a:schemeClr val="tx1"/>
                </a:solidFill>
                <a:latin typeface="Calibri" charset="0"/>
                <a:ea typeface="ＭＳ Ｐゴシック" charset="0"/>
                <a:cs typeface="ＭＳ Ｐゴシック" charset="0"/>
              </a:rPr>
              <a:t> </a:t>
            </a:r>
            <a:r>
              <a:rPr lang="nb-NO" sz="1200" kern="1200" dirty="0" err="1" smtClean="0">
                <a:solidFill>
                  <a:schemeClr val="tx1"/>
                </a:solidFill>
                <a:latin typeface="Calibri" charset="0"/>
                <a:ea typeface="ＭＳ Ｐゴシック" charset="0"/>
                <a:cs typeface="ＭＳ Ｐゴシック" charset="0"/>
              </a:rPr>
              <a:t>hours</a:t>
            </a:r>
            <a:r>
              <a:rPr lang="nb-NO" sz="1200" kern="1200" dirty="0" smtClean="0">
                <a:solidFill>
                  <a:schemeClr val="tx1"/>
                </a:solidFill>
                <a:latin typeface="Calibri" charset="0"/>
                <a:ea typeface="ＭＳ Ｐゴシック" charset="0"/>
                <a:cs typeface="ＭＳ Ｐゴシック" charset="0"/>
              </a:rPr>
              <a:t> and bookings </a:t>
            </a:r>
            <a:r>
              <a:rPr lang="nb-NO" sz="1200" kern="1200" dirty="0" err="1" smtClean="0">
                <a:solidFill>
                  <a:schemeClr val="tx1"/>
                </a:solidFill>
                <a:latin typeface="Calibri" charset="0"/>
                <a:ea typeface="ＭＳ Ｐゴシック" charset="0"/>
                <a:cs typeface="ＭＳ Ｐゴシック" charset="0"/>
              </a:rPr>
              <a:t>can</a:t>
            </a:r>
            <a:r>
              <a:rPr lang="nb-NO" sz="1200" kern="1200" dirty="0" smtClean="0">
                <a:solidFill>
                  <a:schemeClr val="tx1"/>
                </a:solidFill>
                <a:latin typeface="Calibri" charset="0"/>
                <a:ea typeface="ＭＳ Ｐゴシック" charset="0"/>
                <a:cs typeface="ＭＳ Ｐゴシック" charset="0"/>
              </a:rPr>
              <a:t> be </a:t>
            </a:r>
            <a:r>
              <a:rPr lang="nb-NO" sz="1200" kern="1200" dirty="0" err="1" smtClean="0">
                <a:solidFill>
                  <a:schemeClr val="tx1"/>
                </a:solidFill>
                <a:latin typeface="Calibri" charset="0"/>
                <a:ea typeface="ＭＳ Ｐゴシック" charset="0"/>
                <a:cs typeface="ＭＳ Ｐゴシック" charset="0"/>
              </a:rPr>
              <a:t>made</a:t>
            </a:r>
            <a:r>
              <a:rPr lang="nb-NO" sz="1200" kern="1200" dirty="0" smtClean="0">
                <a:solidFill>
                  <a:schemeClr val="tx1"/>
                </a:solidFill>
                <a:latin typeface="Calibri" charset="0"/>
                <a:ea typeface="ＭＳ Ｐゴシック" charset="0"/>
                <a:cs typeface="ＭＳ Ｐゴシック" charset="0"/>
              </a:rPr>
              <a:t> at </a:t>
            </a:r>
            <a:r>
              <a:rPr lang="nb-NO" sz="1200" kern="1200" dirty="0" err="1" smtClean="0">
                <a:solidFill>
                  <a:schemeClr val="tx1"/>
                </a:solidFill>
                <a:latin typeface="Calibri" charset="0"/>
                <a:ea typeface="ＭＳ Ｐゴシック" charset="0"/>
                <a:cs typeface="ＭＳ Ｐゴシック" charset="0"/>
              </a:rPr>
              <a:t>Helensvale</a:t>
            </a:r>
            <a:r>
              <a:rPr lang="nb-NO" sz="1200" kern="1200" dirty="0" smtClean="0">
                <a:solidFill>
                  <a:schemeClr val="tx1"/>
                </a:solidFill>
                <a:latin typeface="Calibri" charset="0"/>
                <a:ea typeface="ＭＳ Ｐゴシック" charset="0"/>
                <a:cs typeface="ＭＳ Ｐゴシック" charset="0"/>
              </a:rPr>
              <a:t> Branch Library or by </a:t>
            </a:r>
            <a:r>
              <a:rPr lang="nb-NO" sz="1200" kern="1200" dirty="0" err="1" smtClean="0">
                <a:solidFill>
                  <a:schemeClr val="tx1"/>
                </a:solidFill>
                <a:latin typeface="Calibri" charset="0"/>
                <a:ea typeface="ＭＳ Ｐゴシック" charset="0"/>
                <a:cs typeface="ＭＳ Ｐゴシック" charset="0"/>
              </a:rPr>
              <a:t>phoning</a:t>
            </a:r>
            <a:r>
              <a:rPr lang="nb-NO" sz="1200" kern="1200" dirty="0" smtClean="0">
                <a:solidFill>
                  <a:schemeClr val="tx1"/>
                </a:solidFill>
                <a:latin typeface="Calibri" charset="0"/>
                <a:ea typeface="ＭＳ Ｐゴシック" charset="0"/>
                <a:cs typeface="ＭＳ Ｐゴシック" charset="0"/>
              </a:rPr>
              <a:t> 5581 1625. Printing charges </a:t>
            </a:r>
            <a:r>
              <a:rPr lang="nb-NO" sz="1200" kern="1200" dirty="0" err="1" smtClean="0">
                <a:solidFill>
                  <a:schemeClr val="tx1"/>
                </a:solidFill>
                <a:latin typeface="Calibri" charset="0"/>
                <a:ea typeface="ＭＳ Ｐゴシック" charset="0"/>
                <a:cs typeface="ＭＳ Ｐゴシック" charset="0"/>
              </a:rPr>
              <a:t>apply</a:t>
            </a:r>
            <a:r>
              <a:rPr lang="nb-NO" sz="1200" kern="1200" dirty="0" smtClean="0">
                <a:solidFill>
                  <a:schemeClr val="tx1"/>
                </a:solidFill>
                <a:latin typeface="Calibri" charset="0"/>
                <a:ea typeface="ＭＳ Ｐゴシック" charset="0"/>
                <a:cs typeface="ＭＳ Ｐゴシック" charset="0"/>
              </a:rPr>
              <a:t> for 3D </a:t>
            </a:r>
            <a:r>
              <a:rPr lang="nb-NO" sz="1200" kern="1200" dirty="0" err="1" smtClean="0">
                <a:solidFill>
                  <a:schemeClr val="tx1"/>
                </a:solidFill>
                <a:latin typeface="Calibri" charset="0"/>
                <a:ea typeface="ＭＳ Ｐゴシック" charset="0"/>
                <a:cs typeface="ＭＳ Ｐゴシック" charset="0"/>
              </a:rPr>
              <a:t>printing</a:t>
            </a:r>
            <a:r>
              <a:rPr lang="nb-NO" sz="1200" kern="1200" dirty="0" smtClean="0">
                <a:solidFill>
                  <a:schemeClr val="tx1"/>
                </a:solidFill>
                <a:latin typeface="Calibri"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DF523214-AEC9-4AEB-AF1A-60F452517E05}" type="slidenum">
              <a:rPr lang="en-AU" smtClean="0"/>
              <a:pPr>
                <a:defRPr/>
              </a:pPr>
              <a:t>41</a:t>
            </a:fld>
            <a:endParaRPr lang="en-AU"/>
          </a:p>
        </p:txBody>
      </p:sp>
    </p:spTree>
    <p:extLst>
      <p:ext uri="{BB962C8B-B14F-4D97-AF65-F5344CB8AC3E}">
        <p14:creationId xmlns:p14="http://schemas.microsoft.com/office/powerpoint/2010/main" xmlns="" val="449431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AU" sz="1200" kern="1200" dirty="0">
              <a:solidFill>
                <a:schemeClr val="tx1"/>
              </a:solidFill>
              <a:effectLst/>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DF523214-AEC9-4AEB-AF1A-60F452517E05}" type="slidenum">
              <a:rPr lang="en-AU" smtClean="0"/>
              <a:pPr>
                <a:defRPr/>
              </a:pPr>
              <a:t>42</a:t>
            </a:fld>
            <a:endParaRPr lang="en-AU"/>
          </a:p>
        </p:txBody>
      </p:sp>
    </p:spTree>
    <p:extLst>
      <p:ext uri="{BB962C8B-B14F-4D97-AF65-F5344CB8AC3E}">
        <p14:creationId xmlns:p14="http://schemas.microsoft.com/office/powerpoint/2010/main" xmlns="" val="627012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r>
              <a:rPr lang="en-AU" dirty="0" smtClean="0">
                <a:latin typeface="Calibri" pitchFamily="34" charset="0"/>
                <a:ea typeface="ＭＳ Ｐゴシック"/>
                <a:cs typeface="ＭＳ Ｐゴシック"/>
              </a:rPr>
              <a:t>Base document.</a:t>
            </a:r>
          </a:p>
          <a:p>
            <a:endParaRPr lang="en-US" dirty="0"/>
          </a:p>
        </p:txBody>
      </p:sp>
      <p:sp>
        <p:nvSpPr>
          <p:cNvPr id="4" name="Slide Number Placeholder 3"/>
          <p:cNvSpPr>
            <a:spLocks noGrp="1"/>
          </p:cNvSpPr>
          <p:nvPr>
            <p:ph type="sldNum" sz="quarter" idx="10"/>
          </p:nvPr>
        </p:nvSpPr>
        <p:spPr/>
        <p:txBody>
          <a:bodyPr/>
          <a:lstStyle/>
          <a:p>
            <a:pPr>
              <a:defRPr/>
            </a:pPr>
            <a:fld id="{DF523214-AEC9-4AEB-AF1A-60F452517E05}" type="slidenum">
              <a:rPr lang="en-AU" smtClean="0"/>
              <a:pPr>
                <a:defRPr/>
              </a:pPr>
              <a:t>43</a:t>
            </a:fld>
            <a:endParaRPr lang="en-AU"/>
          </a:p>
        </p:txBody>
      </p:sp>
    </p:spTree>
    <p:extLst>
      <p:ext uri="{BB962C8B-B14F-4D97-AF65-F5344CB8AC3E}">
        <p14:creationId xmlns:p14="http://schemas.microsoft.com/office/powerpoint/2010/main" xmlns="" val="3645599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917575" y="744538"/>
            <a:ext cx="4962525" cy="3722687"/>
          </a:xfrm>
          <a:ln/>
        </p:spPr>
      </p:sp>
      <p:sp>
        <p:nvSpPr>
          <p:cNvPr id="53250" name="Rectangle 3"/>
          <p:cNvSpPr>
            <a:spLocks noGrp="1" noChangeArrowheads="1"/>
          </p:cNvSpPr>
          <p:nvPr>
            <p:ph type="body" idx="1"/>
          </p:nvPr>
        </p:nvSpPr>
        <p:spPr>
          <a:noFill/>
        </p:spPr>
        <p:txBody>
          <a:bodyPr/>
          <a:lstStyle/>
          <a:p>
            <a:pPr eaLnBrk="1" hangingPunct="1"/>
            <a:endParaRPr lang="en-AU" dirty="0" smtClean="0">
              <a:latin typeface="Calibri" pitchFamily="34" charset="0"/>
              <a:ea typeface="ＭＳ Ｐゴシック"/>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917575" y="744538"/>
            <a:ext cx="4962525" cy="3722687"/>
          </a:xfrm>
          <a:ln/>
        </p:spPr>
      </p:sp>
      <p:sp>
        <p:nvSpPr>
          <p:cNvPr id="56322" name="Rectangle 3"/>
          <p:cNvSpPr>
            <a:spLocks noGrp="1" noChangeArrowheads="1"/>
          </p:cNvSpPr>
          <p:nvPr>
            <p:ph type="body" idx="1"/>
          </p:nvPr>
        </p:nvSpPr>
        <p:spPr>
          <a:noFill/>
        </p:spPr>
        <p:txBody>
          <a:bodyPr/>
          <a:lstStyle/>
          <a:p>
            <a:pPr eaLnBrk="1" hangingPunct="1"/>
            <a:endParaRPr lang="en-AU" dirty="0" smtClean="0">
              <a:latin typeface="Calibri" pitchFamily="34" charset="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917575" y="744538"/>
            <a:ext cx="4962525" cy="3722687"/>
          </a:xfrm>
          <a:ln/>
        </p:spPr>
      </p:sp>
      <p:sp>
        <p:nvSpPr>
          <p:cNvPr id="17410" name="Rectangle 3"/>
          <p:cNvSpPr>
            <a:spLocks noGrp="1" noChangeArrowheads="1"/>
          </p:cNvSpPr>
          <p:nvPr>
            <p:ph type="body" idx="1"/>
          </p:nvPr>
        </p:nvSpPr>
        <p:spPr>
          <a:noFill/>
        </p:spPr>
        <p:txBody>
          <a:bodyPr/>
          <a:lstStyle/>
          <a:p>
            <a:pPr eaLnBrk="1" hangingPunct="1"/>
            <a:r>
              <a:rPr lang="en-AU" dirty="0" smtClean="0">
                <a:latin typeface="Calibri" pitchFamily="34" charset="0"/>
                <a:ea typeface="ＭＳ Ｐゴシック"/>
                <a:cs typeface="ＭＳ Ｐゴシック"/>
              </a:rPr>
              <a:t>City of contrasts</a:t>
            </a:r>
            <a:r>
              <a:rPr lang="en-AU" baseline="0" dirty="0" smtClean="0">
                <a:latin typeface="Calibri" pitchFamily="34" charset="0"/>
                <a:ea typeface="ＭＳ Ｐゴシック"/>
                <a:cs typeface="ＭＳ Ｐゴシック"/>
              </a:rPr>
              <a:t> </a:t>
            </a:r>
            <a:endParaRPr lang="en-AU" dirty="0" smtClean="0">
              <a:latin typeface="Calibri" pitchFamily="34" charset="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917575" y="744538"/>
            <a:ext cx="4962525" cy="3722687"/>
          </a:xfrm>
          <a:ln/>
        </p:spPr>
      </p:sp>
      <p:sp>
        <p:nvSpPr>
          <p:cNvPr id="19458" name="Rectangle 3"/>
          <p:cNvSpPr>
            <a:spLocks noGrp="1" noChangeArrowheads="1"/>
          </p:cNvSpPr>
          <p:nvPr>
            <p:ph type="body" idx="1"/>
          </p:nvPr>
        </p:nvSpPr>
        <p:spPr>
          <a:noFill/>
        </p:spPr>
        <p:txBody>
          <a:bodyPr/>
          <a:lstStyle/>
          <a:p>
            <a:pPr eaLnBrk="1" hangingPunct="1"/>
            <a:r>
              <a:rPr lang="en-AU" dirty="0" smtClean="0">
                <a:latin typeface="Calibri" pitchFamily="34" charset="0"/>
                <a:ea typeface="ＭＳ Ｐゴシック"/>
                <a:cs typeface="ＭＳ Ｐゴシック"/>
              </a:rPr>
              <a:t>We were willed</a:t>
            </a:r>
            <a:r>
              <a:rPr lang="en-AU" baseline="0" dirty="0" smtClean="0">
                <a:latin typeface="Calibri" pitchFamily="34" charset="0"/>
                <a:ea typeface="ＭＳ Ｐゴシック"/>
                <a:cs typeface="ＭＳ Ｐゴシック"/>
              </a:rPr>
              <a:t> into existence</a:t>
            </a:r>
          </a:p>
          <a:p>
            <a:pPr eaLnBrk="1" hangingPunct="1"/>
            <a:endParaRPr lang="en-AU" baseline="0" dirty="0" smtClean="0">
              <a:latin typeface="Calibri" pitchFamily="34" charset="0"/>
              <a:ea typeface="ＭＳ Ｐゴシック"/>
              <a:cs typeface="ＭＳ Ｐゴシック"/>
            </a:endParaRPr>
          </a:p>
          <a:p>
            <a:pPr eaLnBrk="1" hangingPunct="1"/>
            <a:r>
              <a:rPr lang="en-AU" dirty="0" smtClean="0">
                <a:latin typeface="Calibri" pitchFamily="34" charset="0"/>
                <a:ea typeface="ＭＳ Ｐゴシック"/>
                <a:cs typeface="ＭＳ Ｐゴシック"/>
              </a:rPr>
              <a:t>Urban, suburban  and rural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917575" y="744538"/>
            <a:ext cx="4962525" cy="3722687"/>
          </a:xfrm>
          <a:ln/>
        </p:spPr>
      </p:sp>
      <p:sp>
        <p:nvSpPr>
          <p:cNvPr id="21506" name="Rectangle 3"/>
          <p:cNvSpPr>
            <a:spLocks noGrp="1" noChangeArrowheads="1"/>
          </p:cNvSpPr>
          <p:nvPr>
            <p:ph type="body" idx="1"/>
          </p:nvPr>
        </p:nvSpPr>
        <p:spPr>
          <a:noFill/>
        </p:spPr>
        <p:txBody>
          <a:bodyPr/>
          <a:lstStyle/>
          <a:p>
            <a:pPr eaLnBrk="1" hangingPunct="1"/>
            <a:r>
              <a:rPr lang="en-US" dirty="0" smtClean="0">
                <a:latin typeface="Calibri" pitchFamily="34" charset="0"/>
                <a:ea typeface="ＭＳ Ｐゴシック"/>
                <a:cs typeface="ＭＳ Ｐゴシック"/>
              </a:rPr>
              <a:t>10 year library infrastructure and service improvement program, Gold Coast City Council has achieved on time and within budget a number of ambitious building and ICT projects</a:t>
            </a:r>
            <a:r>
              <a:rPr lang="en-AU" dirty="0" smtClean="0">
                <a:latin typeface="Calibri" pitchFamily="34" charset="0"/>
                <a:ea typeface="ＭＳ Ｐゴシック"/>
                <a:cs typeface="ＭＳ Ｐゴシック"/>
              </a:rPr>
              <a:t> </a:t>
            </a:r>
          </a:p>
          <a:p>
            <a:pPr eaLnBrk="1" hangingPunct="1"/>
            <a:r>
              <a:rPr lang="en-AU" sz="1200" kern="1200" dirty="0" smtClean="0">
                <a:solidFill>
                  <a:schemeClr val="tx1"/>
                </a:solidFill>
                <a:effectLst/>
                <a:latin typeface="Calibri" charset="0"/>
                <a:ea typeface="ＭＳ Ｐゴシック" charset="0"/>
                <a:cs typeface="ＭＳ Ｐゴシック" charset="0"/>
              </a:rPr>
              <a:t>Gold Coast City Council has opened new libraries at Robina (July 2000), at Southport (2002), and at </a:t>
            </a:r>
            <a:r>
              <a:rPr lang="en-AU" sz="1200" kern="1200" dirty="0" err="1" smtClean="0">
                <a:solidFill>
                  <a:schemeClr val="tx1"/>
                </a:solidFill>
                <a:effectLst/>
                <a:latin typeface="Calibri" charset="0"/>
                <a:ea typeface="ＭＳ Ｐゴシック" charset="0"/>
                <a:cs typeface="ＭＳ Ｐゴシック" charset="0"/>
              </a:rPr>
              <a:t>Nerang,and</a:t>
            </a:r>
            <a:r>
              <a:rPr lang="en-AU" sz="1200" kern="1200" dirty="0" smtClean="0">
                <a:solidFill>
                  <a:schemeClr val="tx1"/>
                </a:solidFill>
                <a:effectLst/>
                <a:latin typeface="Calibri" charset="0"/>
                <a:ea typeface="ＭＳ Ｐゴシック" charset="0"/>
                <a:cs typeface="ＭＳ Ｐゴシック" charset="0"/>
              </a:rPr>
              <a:t> Mudgeeraba  (2003) Elanora (2007) Broadbeach 2008</a:t>
            </a:r>
            <a:r>
              <a:rPr lang="en-AU" dirty="0" smtClean="0">
                <a:effectLst/>
              </a:rPr>
              <a:t> </a:t>
            </a:r>
            <a:r>
              <a:rPr lang="en-AU" dirty="0" smtClean="0">
                <a:latin typeface="Calibri" pitchFamily="34" charset="0"/>
                <a:ea typeface="ＭＳ Ｐゴシック"/>
                <a:cs typeface="ＭＳ Ｐゴシック"/>
              </a:rPr>
              <a:t>and three</a:t>
            </a:r>
            <a:r>
              <a:rPr lang="en-AU" baseline="0" dirty="0" smtClean="0">
                <a:latin typeface="Calibri" pitchFamily="34" charset="0"/>
                <a:ea typeface="ＭＳ Ｐゴシック"/>
                <a:cs typeface="ＭＳ Ｐゴシック"/>
              </a:rPr>
              <a:t> more in 2013.</a:t>
            </a:r>
            <a:endParaRPr lang="en-AU" dirty="0" smtClean="0">
              <a:latin typeface="Calibri" pitchFamily="34" charset="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917575" y="744538"/>
            <a:ext cx="4962525" cy="3722687"/>
          </a:xfrm>
          <a:ln/>
        </p:spPr>
      </p:sp>
      <p:sp>
        <p:nvSpPr>
          <p:cNvPr id="23554" name="Rectangle 3"/>
          <p:cNvSpPr>
            <a:spLocks noGrp="1" noChangeArrowheads="1"/>
          </p:cNvSpPr>
          <p:nvPr>
            <p:ph type="body" idx="1"/>
          </p:nvPr>
        </p:nvSpPr>
        <p:spPr>
          <a:noFill/>
        </p:spPr>
        <p:txBody>
          <a:bodyPr/>
          <a:lstStyle/>
          <a:p>
            <a:pPr eaLnBrk="1" hangingPunct="1"/>
            <a:endParaRPr lang="en-AU" dirty="0" smtClean="0">
              <a:latin typeface="Calibri" pitchFamily="34"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charset="0"/>
                <a:ea typeface="ＭＳ Ｐゴシック" charset="0"/>
                <a:cs typeface="ＭＳ Ｐゴシック" charset="0"/>
              </a:rPr>
              <a:t>So what has our delivery to do with surfing!</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charset="0"/>
                <a:ea typeface="ＭＳ Ｐゴシック" charset="0"/>
                <a:cs typeface="ＭＳ Ｐゴシック" charset="0"/>
              </a:rPr>
              <a:t>Surfing can be broken into several skills: </a:t>
            </a:r>
            <a:endParaRPr lang="en-AU" sz="1200" kern="1200" dirty="0" smtClean="0">
              <a:solidFill>
                <a:schemeClr val="tx1"/>
              </a:solidFill>
              <a:effectLst/>
              <a:latin typeface="Calibri" charset="0"/>
              <a:ea typeface="ＭＳ Ｐゴシック" charset="0"/>
              <a:cs typeface="ＭＳ Ｐゴシック" charset="0"/>
            </a:endParaRPr>
          </a:p>
          <a:p>
            <a:r>
              <a:rPr lang="en-US" sz="1200" kern="1200" dirty="0" smtClean="0">
                <a:solidFill>
                  <a:schemeClr val="tx1"/>
                </a:solidFill>
                <a:effectLst/>
                <a:latin typeface="Calibri" charset="0"/>
                <a:ea typeface="ＭＳ Ｐゴシック" charset="0"/>
                <a:cs typeface="ＭＳ Ｐゴシック" charset="0"/>
              </a:rPr>
              <a:t>Preferred positioning on the wave is determined by experience</a:t>
            </a:r>
            <a:endParaRPr lang="en-US" b="1" dirty="0" smtClean="0"/>
          </a:p>
          <a:p>
            <a:endParaRPr lang="en-US" dirty="0" smtClean="0"/>
          </a:p>
          <a:p>
            <a:r>
              <a:rPr lang="en-US" dirty="0" smtClean="0"/>
              <a:t>Our strength is </a:t>
            </a:r>
            <a:r>
              <a:rPr lang="en-US" baseline="0" dirty="0" smtClean="0"/>
              <a:t>and long term planning framework</a:t>
            </a:r>
          </a:p>
          <a:p>
            <a:r>
              <a:rPr lang="en-US" dirty="0" smtClean="0"/>
              <a:t>our strong evidence base</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pPr>
              <a:defRPr/>
            </a:pPr>
            <a:fld id="{DF523214-AEC9-4AEB-AF1A-60F452517E05}" type="slidenum">
              <a:rPr lang="en-AU" smtClean="0"/>
              <a:pPr>
                <a:defRPr/>
              </a:pPr>
              <a:t>11</a:t>
            </a:fld>
            <a:endParaRPr lang="en-AU"/>
          </a:p>
        </p:txBody>
      </p:sp>
    </p:spTree>
    <p:extLst>
      <p:ext uri="{BB962C8B-B14F-4D97-AF65-F5344CB8AC3E}">
        <p14:creationId xmlns:p14="http://schemas.microsoft.com/office/powerpoint/2010/main" xmlns="" val="4267549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917575" y="744538"/>
            <a:ext cx="4962525" cy="3722687"/>
          </a:xfrm>
          <a:ln/>
        </p:spPr>
      </p:sp>
      <p:sp>
        <p:nvSpPr>
          <p:cNvPr id="47106" name="Rectangle 3"/>
          <p:cNvSpPr>
            <a:spLocks noGrp="1" noChangeArrowheads="1"/>
          </p:cNvSpPr>
          <p:nvPr>
            <p:ph type="body" idx="1"/>
          </p:nvPr>
        </p:nvSpPr>
        <p:spPr>
          <a:noFill/>
        </p:spPr>
        <p:txBody>
          <a:bodyPr/>
          <a:lstStyle/>
          <a:p>
            <a:pPr eaLnBrk="1" hangingPunct="1"/>
            <a:r>
              <a:rPr lang="en-AU" dirty="0" smtClean="0">
                <a:latin typeface="Calibri" pitchFamily="34" charset="0"/>
                <a:ea typeface="ＭＳ Ｐゴシック"/>
                <a:cs typeface="ＭＳ Ｐゴシック"/>
              </a:rPr>
              <a:t>And a penchant</a:t>
            </a:r>
            <a:r>
              <a:rPr lang="en-AU" baseline="0" dirty="0" smtClean="0">
                <a:latin typeface="Calibri" pitchFamily="34" charset="0"/>
                <a:ea typeface="ＭＳ Ｐゴシック"/>
                <a:cs typeface="ＭＳ Ｐゴシック"/>
              </a:rPr>
              <a:t> for requesting our architects try new things</a:t>
            </a:r>
            <a:endParaRPr lang="en-AU" dirty="0" smtClean="0">
              <a:latin typeface="Calibri" pitchFamily="34" charset="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smtClean="0"/>
              <a:t>Rich</a:t>
            </a:r>
            <a:r>
              <a:rPr lang="en-US" baseline="0" dirty="0" smtClean="0"/>
              <a:t> post war history</a:t>
            </a:r>
          </a:p>
          <a:p>
            <a:endParaRPr lang="en-US" baseline="0" dirty="0" smtClean="0"/>
          </a:p>
          <a:p>
            <a:r>
              <a:rPr lang="en-US" baseline="0" dirty="0" smtClean="0"/>
              <a:t>BUT rich pioneering history, an indigenous culture and more than a surfers paradise</a:t>
            </a:r>
            <a:br>
              <a:rPr lang="en-US" baseline="0" dirty="0" smtClean="0"/>
            </a:br>
            <a:r>
              <a:rPr lang="en-US" sz="1200" b="1" kern="1200" dirty="0" smtClean="0">
                <a:solidFill>
                  <a:schemeClr val="tx1"/>
                </a:solidFill>
                <a:latin typeface="Calibri" charset="0"/>
                <a:ea typeface="ＭＳ Ｐゴシック" charset="0"/>
                <a:cs typeface="ＭＳ Ｐゴシック" charset="0"/>
              </a:rPr>
              <a:t>Pink Poodle finds new home</a:t>
            </a:r>
          </a:p>
          <a:p>
            <a:r>
              <a:rPr lang="en-US" sz="1200" b="0" kern="1200" dirty="0" smtClean="0">
                <a:solidFill>
                  <a:schemeClr val="tx1"/>
                </a:solidFill>
                <a:latin typeface="Calibri" charset="0"/>
                <a:ea typeface="ＭＳ Ｐゴシック" charset="0"/>
                <a:cs typeface="ＭＳ Ｐゴシック" charset="0"/>
              </a:rPr>
              <a:t>Friday, 28 September 2012 11:45 AM</a:t>
            </a:r>
          </a:p>
          <a:p>
            <a:endParaRPr lang="en-US" sz="1200" b="0" kern="1200" dirty="0" smtClean="0">
              <a:solidFill>
                <a:schemeClr val="tx1"/>
              </a:solidFill>
              <a:latin typeface="Calibri" charset="0"/>
              <a:ea typeface="ＭＳ Ｐゴシック" charset="0"/>
              <a:cs typeface="ＭＳ Ｐゴシック" charset="0"/>
            </a:endParaRPr>
          </a:p>
          <a:p>
            <a:r>
              <a:rPr lang="en-US" sz="1200" b="0" kern="1200" dirty="0" smtClean="0">
                <a:solidFill>
                  <a:schemeClr val="tx1"/>
                </a:solidFill>
                <a:latin typeface="Calibri" charset="0"/>
                <a:ea typeface="ＭＳ Ｐゴシック" charset="0"/>
                <a:cs typeface="ＭＳ Ｐゴシック" charset="0"/>
              </a:rPr>
              <a:t>The Gold Coast’s beloved Pink Poodle sign has found a new home.</a:t>
            </a:r>
          </a:p>
          <a:p>
            <a:r>
              <a:rPr lang="en-US" sz="1200" b="0" kern="1200" dirty="0" smtClean="0">
                <a:solidFill>
                  <a:schemeClr val="tx1"/>
                </a:solidFill>
                <a:latin typeface="Calibri" charset="0"/>
                <a:ea typeface="ＭＳ Ｐゴシック" charset="0"/>
                <a:cs typeface="ＭＳ Ｐゴシック" charset="0"/>
              </a:rPr>
              <a:t>The heritage-listed neon sign will be reinstalled today in Fern Street, close to its original location at the Pink Poodle Motel, on the corner of the Gold Coast Highway, Surfers Paradise.</a:t>
            </a:r>
          </a:p>
          <a:p>
            <a:r>
              <a:rPr lang="en-US" sz="1200" b="0" kern="1200" dirty="0" smtClean="0">
                <a:solidFill>
                  <a:schemeClr val="tx1"/>
                </a:solidFill>
                <a:latin typeface="Calibri" charset="0"/>
                <a:ea typeface="ＭＳ Ｐゴシック" charset="0"/>
                <a:cs typeface="ＭＳ Ｐゴシック" charset="0"/>
              </a:rPr>
              <a:t>In February 2011, the sign was placed into storage at a Council depot to allow for early works for the Gold Coast Rapid Transit project. It has since been fully restored and refurbished to meet the relevant electrical standards.</a:t>
            </a:r>
            <a:endParaRPr lang="en-US" baseline="0" dirty="0" smtClean="0"/>
          </a:p>
          <a:p>
            <a:r>
              <a:rPr lang="en-US" baseline="0" dirty="0" smtClean="0"/>
              <a:t>Smallest of all  - but though of interest</a:t>
            </a:r>
            <a:endParaRPr lang="en-US" dirty="0"/>
          </a:p>
        </p:txBody>
      </p:sp>
      <p:sp>
        <p:nvSpPr>
          <p:cNvPr id="4" name="Slide Number Placeholder 3"/>
          <p:cNvSpPr>
            <a:spLocks noGrp="1"/>
          </p:cNvSpPr>
          <p:nvPr>
            <p:ph type="sldNum" sz="quarter" idx="10"/>
          </p:nvPr>
        </p:nvSpPr>
        <p:spPr/>
        <p:txBody>
          <a:bodyPr/>
          <a:lstStyle/>
          <a:p>
            <a:pPr>
              <a:defRPr/>
            </a:pPr>
            <a:fld id="{DF523214-AEC9-4AEB-AF1A-60F452517E05}" type="slidenum">
              <a:rPr lang="en-AU" smtClean="0"/>
              <a:pPr>
                <a:defRPr/>
              </a:pPr>
              <a:t>13</a:t>
            </a:fld>
            <a:endParaRPr lang="en-AU"/>
          </a:p>
        </p:txBody>
      </p:sp>
    </p:spTree>
    <p:extLst>
      <p:ext uri="{BB962C8B-B14F-4D97-AF65-F5344CB8AC3E}">
        <p14:creationId xmlns:p14="http://schemas.microsoft.com/office/powerpoint/2010/main" xmlns="" val="10019474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1" descr="MasterSlide_CoolGray_Titl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2540155" y="556996"/>
            <a:ext cx="3999629" cy="2653560"/>
          </a:xfrm>
          <a:prstGeom prst="rect">
            <a:avLst/>
          </a:prstGeom>
        </p:spPr>
        <p:txBody>
          <a:bodyPr lIns="0" tIns="0" rIns="0" bIns="0" anchor="b" anchorCtr="0"/>
          <a:lstStyle>
            <a:lvl1pPr>
              <a:lnSpc>
                <a:spcPts val="5000"/>
              </a:lnSpc>
              <a:defRPr sz="4500" b="1" i="0">
                <a:latin typeface="Arial Narrow"/>
                <a:cs typeface="Arial Narrow"/>
              </a:defRPr>
            </a:lvl1pPr>
          </a:lstStyle>
          <a:p>
            <a:r>
              <a:rPr lang="en-AU" dirty="0" smtClean="0"/>
              <a:t>Click to edit Master title style</a:t>
            </a:r>
            <a:endParaRPr lang="en-US" dirty="0"/>
          </a:p>
        </p:txBody>
      </p:sp>
      <p:sp>
        <p:nvSpPr>
          <p:cNvPr id="3" name="Subtitle 2"/>
          <p:cNvSpPr>
            <a:spLocks noGrp="1"/>
          </p:cNvSpPr>
          <p:nvPr>
            <p:ph type="subTitle" idx="1"/>
          </p:nvPr>
        </p:nvSpPr>
        <p:spPr>
          <a:xfrm>
            <a:off x="2595860" y="3889624"/>
            <a:ext cx="3999629" cy="300779"/>
          </a:xfrm>
          <a:prstGeom prst="rect">
            <a:avLst/>
          </a:prstGeom>
        </p:spPr>
        <p:txBody>
          <a:bodyPr lIns="0" tIns="0" rIns="0" bIns="0" anchor="ctr" anchorCtr="0"/>
          <a:lstStyle>
            <a:lvl1pPr marL="0" indent="0" algn="l">
              <a:lnSpc>
                <a:spcPts val="1400"/>
              </a:lnSpc>
              <a:buNone/>
              <a:defRPr sz="1200" b="0" baseline="0">
                <a:solidFill>
                  <a:srgbClr val="4342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ingle line header and content">
    <p:spTree>
      <p:nvGrpSpPr>
        <p:cNvPr id="1" name=""/>
        <p:cNvGrpSpPr/>
        <p:nvPr/>
      </p:nvGrpSpPr>
      <p:grpSpPr>
        <a:xfrm>
          <a:off x="0" y="0"/>
          <a:ext cx="0" cy="0"/>
          <a:chOff x="0" y="0"/>
          <a:chExt cx="0" cy="0"/>
        </a:xfrm>
      </p:grpSpPr>
      <p:pic>
        <p:nvPicPr>
          <p:cNvPr id="5" name="Picture 1" descr="MasterSlide_CoolGray_singlelin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Title 1"/>
          <p:cNvSpPr>
            <a:spLocks noGrp="1"/>
          </p:cNvSpPr>
          <p:nvPr>
            <p:ph type="title"/>
          </p:nvPr>
        </p:nvSpPr>
        <p:spPr>
          <a:xfrm>
            <a:off x="430909" y="423314"/>
            <a:ext cx="8346412" cy="657253"/>
          </a:xfrm>
          <a:prstGeom prst="rect">
            <a:avLst/>
          </a:prstGeom>
        </p:spPr>
        <p:txBody>
          <a:bodyPr wrap="square" anchor="b" anchorCtr="0"/>
          <a:lstStyle>
            <a:lvl1pPr>
              <a:defRPr sz="4200">
                <a:latin typeface="Arial Narrow"/>
              </a:defRPr>
            </a:lvl1pPr>
          </a:lstStyle>
          <a:p>
            <a:r>
              <a:rPr lang="en-AU" dirty="0" smtClean="0"/>
              <a:t>Click to edit Master title style</a:t>
            </a:r>
            <a:endParaRPr lang="en-US" dirty="0"/>
          </a:p>
        </p:txBody>
      </p:sp>
      <p:sp>
        <p:nvSpPr>
          <p:cNvPr id="11" name="Content Placeholder 2"/>
          <p:cNvSpPr>
            <a:spLocks noGrp="1"/>
          </p:cNvSpPr>
          <p:nvPr>
            <p:ph idx="10"/>
          </p:nvPr>
        </p:nvSpPr>
        <p:spPr>
          <a:xfrm>
            <a:off x="590295" y="1938241"/>
            <a:ext cx="7987701" cy="382319"/>
          </a:xfrm>
          <a:prstGeom prst="rect">
            <a:avLst/>
          </a:prstGeom>
        </p:spPr>
        <p:txBody>
          <a:bodyPr lIns="0" tIns="0" rIns="0" bIns="0"/>
          <a:lstStyle>
            <a:lvl1pPr>
              <a:lnSpc>
                <a:spcPts val="2000"/>
              </a:lnSpc>
              <a:defRPr b="1" i="0">
                <a:latin typeface="Arial Narrow"/>
                <a:cs typeface="Arial Narrow"/>
              </a:defRPr>
            </a:lvl1pPr>
          </a:lstStyle>
          <a:p>
            <a:pPr lvl="0"/>
            <a:r>
              <a:rPr lang="en-AU" smtClean="0"/>
              <a:t>Click to edit Master text styles</a:t>
            </a:r>
          </a:p>
        </p:txBody>
      </p:sp>
      <p:sp>
        <p:nvSpPr>
          <p:cNvPr id="6" name="Text Placeholder 7"/>
          <p:cNvSpPr>
            <a:spLocks noGrp="1"/>
          </p:cNvSpPr>
          <p:nvPr>
            <p:ph type="body" sz="quarter" idx="11"/>
          </p:nvPr>
        </p:nvSpPr>
        <p:spPr>
          <a:xfrm>
            <a:off x="590550" y="2470495"/>
            <a:ext cx="7986713" cy="3027840"/>
          </a:xfrm>
          <a:prstGeom prst="rect">
            <a:avLst/>
          </a:prstGeom>
        </p:spPr>
        <p:txBody>
          <a:bodyPr vert="horz" lIns="0" tIns="0" rIns="0" bIns="0"/>
          <a:lstStyle>
            <a:lvl1pPr>
              <a:lnSpc>
                <a:spcPts val="2100"/>
              </a:lnSpc>
              <a:spcBef>
                <a:spcPts val="0"/>
              </a:spcBef>
              <a:spcAft>
                <a:spcPts val="0"/>
              </a:spcAft>
              <a:defRPr sz="1500" b="0">
                <a:solidFill>
                  <a:srgbClr val="434244"/>
                </a:solidFill>
              </a:defRPr>
            </a:lvl1pPr>
            <a:lvl2pPr>
              <a:lnSpc>
                <a:spcPts val="2100"/>
              </a:lnSpc>
              <a:spcBef>
                <a:spcPts val="0"/>
              </a:spcBef>
              <a:spcAft>
                <a:spcPts val="0"/>
              </a:spcAft>
              <a:defRPr sz="1500">
                <a:solidFill>
                  <a:srgbClr val="434244"/>
                </a:solidFill>
              </a:defRPr>
            </a:lvl2pPr>
            <a:lvl3pPr marL="720000" indent="0">
              <a:lnSpc>
                <a:spcPts val="2100"/>
              </a:lnSpc>
              <a:spcBef>
                <a:spcPts val="0"/>
              </a:spcBef>
              <a:spcAft>
                <a:spcPts val="0"/>
              </a:spcAft>
              <a:buNone/>
              <a:defRPr sz="1500" baseline="0">
                <a:solidFill>
                  <a:srgbClr val="434244"/>
                </a:solidFill>
              </a:defRPr>
            </a:lvl3pPr>
            <a:lvl4pPr marL="720000" indent="0">
              <a:lnSpc>
                <a:spcPts val="2100"/>
              </a:lnSpc>
              <a:spcBef>
                <a:spcPts val="0"/>
              </a:spcBef>
              <a:spcAft>
                <a:spcPts val="0"/>
              </a:spcAft>
              <a:defRPr sz="1200">
                <a:solidFill>
                  <a:srgbClr val="434244"/>
                </a:solidFill>
              </a:defRPr>
            </a:lvl4pPr>
            <a:lvl5pPr marL="1440000">
              <a:lnSpc>
                <a:spcPts val="2100"/>
              </a:lnSpc>
              <a:spcBef>
                <a:spcPts val="0"/>
              </a:spcBef>
              <a:spcAft>
                <a:spcPts val="0"/>
              </a:spcAft>
              <a:defRPr sz="1200">
                <a:solidFill>
                  <a:srgbClr val="434244"/>
                </a:solidFill>
              </a:defRPr>
            </a:lvl5pPr>
          </a:lstStyle>
          <a:p>
            <a:pPr lvl="0"/>
            <a:r>
              <a:rPr lang="en-AU" dirty="0" smtClean="0"/>
              <a:t>Click to edit Master text styles</a:t>
            </a:r>
          </a:p>
          <a:p>
            <a:pPr lvl="1"/>
            <a:r>
              <a:rPr lang="en-AU" dirty="0" smtClean="0"/>
              <a:t>Bullet points</a:t>
            </a:r>
          </a:p>
          <a:p>
            <a:pPr lvl="2"/>
            <a:r>
              <a:rPr lang="en-AU" dirty="0" smtClean="0"/>
              <a:t>Second level</a:t>
            </a:r>
          </a:p>
          <a:p>
            <a:pPr lvl="3"/>
            <a:r>
              <a:rPr lang="en-AU" dirty="0" smtClean="0"/>
              <a:t>  Third level</a:t>
            </a:r>
          </a:p>
          <a:p>
            <a:pPr lvl="4"/>
            <a:r>
              <a:rPr lang="en-AU" dirty="0" smtClean="0"/>
              <a:t>Fourth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text or photo">
    <p:spTree>
      <p:nvGrpSpPr>
        <p:cNvPr id="1" name=""/>
        <p:cNvGrpSpPr/>
        <p:nvPr/>
      </p:nvGrpSpPr>
      <p:grpSpPr>
        <a:xfrm>
          <a:off x="0" y="0"/>
          <a:ext cx="0" cy="0"/>
          <a:chOff x="0" y="0"/>
          <a:chExt cx="0" cy="0"/>
        </a:xfrm>
      </p:grpSpPr>
      <p:pic>
        <p:nvPicPr>
          <p:cNvPr id="4" name="Picture 1" descr="MasterSlide_CoolGray_noheading.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 name="Content Placeholder 2"/>
          <p:cNvSpPr>
            <a:spLocks noGrp="1"/>
          </p:cNvSpPr>
          <p:nvPr>
            <p:ph idx="11"/>
          </p:nvPr>
        </p:nvSpPr>
        <p:spPr>
          <a:xfrm>
            <a:off x="590295" y="1088628"/>
            <a:ext cx="7987701" cy="382319"/>
          </a:xfrm>
          <a:prstGeom prst="rect">
            <a:avLst/>
          </a:prstGeom>
        </p:spPr>
        <p:txBody>
          <a:bodyPr lIns="0" tIns="0" rIns="0" bIns="0"/>
          <a:lstStyle>
            <a:lvl1pPr>
              <a:lnSpc>
                <a:spcPts val="2000"/>
              </a:lnSpc>
              <a:defRPr b="1" i="0">
                <a:latin typeface="Arial Narrow"/>
                <a:cs typeface="Arial Narrow"/>
              </a:defRPr>
            </a:lvl1pPr>
          </a:lstStyle>
          <a:p>
            <a:pPr lvl="0"/>
            <a:r>
              <a:rPr lang="en-AU" smtClean="0"/>
              <a:t>Click to edit Master text styles</a:t>
            </a:r>
          </a:p>
        </p:txBody>
      </p:sp>
      <p:sp>
        <p:nvSpPr>
          <p:cNvPr id="5" name="Text Placeholder 7"/>
          <p:cNvSpPr>
            <a:spLocks noGrp="1"/>
          </p:cNvSpPr>
          <p:nvPr>
            <p:ph type="body" sz="quarter" idx="12"/>
          </p:nvPr>
        </p:nvSpPr>
        <p:spPr>
          <a:xfrm>
            <a:off x="590550" y="1632099"/>
            <a:ext cx="7986713" cy="3890049"/>
          </a:xfrm>
          <a:prstGeom prst="rect">
            <a:avLst/>
          </a:prstGeom>
        </p:spPr>
        <p:txBody>
          <a:bodyPr vert="horz" lIns="0" tIns="0" rIns="0" bIns="0"/>
          <a:lstStyle>
            <a:lvl1pPr>
              <a:lnSpc>
                <a:spcPts val="2100"/>
              </a:lnSpc>
              <a:spcBef>
                <a:spcPts val="0"/>
              </a:spcBef>
              <a:spcAft>
                <a:spcPts val="0"/>
              </a:spcAft>
              <a:defRPr sz="1500" b="0">
                <a:solidFill>
                  <a:srgbClr val="434244"/>
                </a:solidFill>
              </a:defRPr>
            </a:lvl1pPr>
            <a:lvl2pPr>
              <a:lnSpc>
                <a:spcPts val="2100"/>
              </a:lnSpc>
              <a:spcBef>
                <a:spcPts val="0"/>
              </a:spcBef>
              <a:spcAft>
                <a:spcPts val="0"/>
              </a:spcAft>
              <a:defRPr sz="1500">
                <a:solidFill>
                  <a:srgbClr val="434244"/>
                </a:solidFill>
              </a:defRPr>
            </a:lvl2pPr>
            <a:lvl3pPr marL="720000" indent="0">
              <a:lnSpc>
                <a:spcPts val="2100"/>
              </a:lnSpc>
              <a:spcBef>
                <a:spcPts val="0"/>
              </a:spcBef>
              <a:spcAft>
                <a:spcPts val="0"/>
              </a:spcAft>
              <a:buNone/>
              <a:defRPr sz="1500" baseline="0">
                <a:solidFill>
                  <a:srgbClr val="434244"/>
                </a:solidFill>
              </a:defRPr>
            </a:lvl3pPr>
            <a:lvl4pPr marL="720000" indent="0">
              <a:lnSpc>
                <a:spcPts val="2100"/>
              </a:lnSpc>
              <a:spcBef>
                <a:spcPts val="0"/>
              </a:spcBef>
              <a:spcAft>
                <a:spcPts val="0"/>
              </a:spcAft>
              <a:defRPr sz="1200">
                <a:solidFill>
                  <a:srgbClr val="434244"/>
                </a:solidFill>
              </a:defRPr>
            </a:lvl4pPr>
            <a:lvl5pPr marL="1440000">
              <a:lnSpc>
                <a:spcPts val="2100"/>
              </a:lnSpc>
              <a:spcBef>
                <a:spcPts val="0"/>
              </a:spcBef>
              <a:spcAft>
                <a:spcPts val="0"/>
              </a:spcAft>
              <a:defRPr sz="1200">
                <a:solidFill>
                  <a:srgbClr val="434244"/>
                </a:solidFill>
              </a:defRPr>
            </a:lvl5pPr>
          </a:lstStyle>
          <a:p>
            <a:pPr lvl="0"/>
            <a:r>
              <a:rPr lang="en-AU" dirty="0" smtClean="0"/>
              <a:t>Click to edit Master text styles</a:t>
            </a:r>
          </a:p>
          <a:p>
            <a:pPr lvl="1"/>
            <a:r>
              <a:rPr lang="en-AU" dirty="0" smtClean="0"/>
              <a:t>Bullet points</a:t>
            </a:r>
          </a:p>
          <a:p>
            <a:pPr lvl="2"/>
            <a:r>
              <a:rPr lang="en-AU" dirty="0" smtClean="0"/>
              <a:t>Second level</a:t>
            </a:r>
          </a:p>
          <a:p>
            <a:pPr lvl="3"/>
            <a:r>
              <a:rPr lang="en-AU" dirty="0" smtClean="0"/>
              <a:t>  Third level</a:t>
            </a:r>
          </a:p>
          <a:p>
            <a:pPr lvl="4"/>
            <a:r>
              <a:rPr lang="en-AU" dirty="0" smtClean="0"/>
              <a:t>Fourth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1" descr="MasterSlide_Watermelon_Titl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2540155" y="556996"/>
            <a:ext cx="3999629" cy="2653560"/>
          </a:xfrm>
          <a:prstGeom prst="rect">
            <a:avLst/>
          </a:prstGeom>
        </p:spPr>
        <p:txBody>
          <a:bodyPr lIns="0" tIns="0" rIns="0" bIns="0" anchor="b" anchorCtr="0"/>
          <a:lstStyle>
            <a:lvl1pPr>
              <a:lnSpc>
                <a:spcPts val="5000"/>
              </a:lnSpc>
              <a:defRPr sz="4500" b="1" i="0">
                <a:solidFill>
                  <a:schemeClr val="bg1"/>
                </a:solidFill>
                <a:latin typeface="Arial Narrow"/>
                <a:cs typeface="Arial Narrow"/>
              </a:defRPr>
            </a:lvl1pPr>
          </a:lstStyle>
          <a:p>
            <a:r>
              <a:rPr lang="en-AU" dirty="0" smtClean="0"/>
              <a:t>Click to edit Master title style</a:t>
            </a:r>
            <a:endParaRPr lang="en-US" dirty="0"/>
          </a:p>
        </p:txBody>
      </p:sp>
      <p:sp>
        <p:nvSpPr>
          <p:cNvPr id="3" name="Subtitle 2"/>
          <p:cNvSpPr>
            <a:spLocks noGrp="1"/>
          </p:cNvSpPr>
          <p:nvPr>
            <p:ph type="subTitle" idx="1"/>
          </p:nvPr>
        </p:nvSpPr>
        <p:spPr>
          <a:xfrm>
            <a:off x="2595860" y="3889624"/>
            <a:ext cx="3999629" cy="300779"/>
          </a:xfrm>
          <a:prstGeom prst="rect">
            <a:avLst/>
          </a:prstGeom>
        </p:spPr>
        <p:txBody>
          <a:bodyPr lIns="0" tIns="0" rIns="0" bIns="0" anchor="ctr" anchorCtr="0"/>
          <a:lstStyle>
            <a:lvl1pPr marL="0" indent="0" algn="l">
              <a:lnSpc>
                <a:spcPts val="1400"/>
              </a:lnSpc>
              <a:buNone/>
              <a:defRPr sz="1200" b="0" baseline="0">
                <a:solidFill>
                  <a:srgbClr val="4342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ouble Line Header and Content">
    <p:spTree>
      <p:nvGrpSpPr>
        <p:cNvPr id="1" name=""/>
        <p:cNvGrpSpPr/>
        <p:nvPr/>
      </p:nvGrpSpPr>
      <p:grpSpPr>
        <a:xfrm>
          <a:off x="0" y="0"/>
          <a:ext cx="0" cy="0"/>
          <a:chOff x="0" y="0"/>
          <a:chExt cx="0" cy="0"/>
        </a:xfrm>
      </p:grpSpPr>
      <p:pic>
        <p:nvPicPr>
          <p:cNvPr id="5" name="Picture 1" descr="MasterSlide_Watermelon_doublelin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42249" y="311917"/>
            <a:ext cx="8369092" cy="1370208"/>
          </a:xfrm>
          <a:prstGeom prst="rect">
            <a:avLst/>
          </a:prstGeom>
        </p:spPr>
        <p:txBody>
          <a:bodyPr wrap="square" anchor="b" anchorCtr="0"/>
          <a:lstStyle>
            <a:lvl1pPr>
              <a:defRPr sz="4200" baseline="0">
                <a:solidFill>
                  <a:schemeClr val="bg1"/>
                </a:solidFill>
                <a:latin typeface="Arial Narrow"/>
              </a:defRPr>
            </a:lvl1pPr>
          </a:lstStyle>
          <a:p>
            <a:r>
              <a:rPr lang="en-AU" smtClean="0"/>
              <a:t>Click to edit Master title style</a:t>
            </a:r>
            <a:endParaRPr lang="en-US" dirty="0"/>
          </a:p>
        </p:txBody>
      </p:sp>
      <p:sp>
        <p:nvSpPr>
          <p:cNvPr id="9" name="Content Placeholder 2"/>
          <p:cNvSpPr>
            <a:spLocks noGrp="1"/>
          </p:cNvSpPr>
          <p:nvPr>
            <p:ph idx="10"/>
          </p:nvPr>
        </p:nvSpPr>
        <p:spPr>
          <a:xfrm>
            <a:off x="580888" y="2555891"/>
            <a:ext cx="7987701" cy="382319"/>
          </a:xfrm>
          <a:prstGeom prst="rect">
            <a:avLst/>
          </a:prstGeom>
        </p:spPr>
        <p:txBody>
          <a:bodyPr lIns="0" tIns="0" rIns="0" bIns="0"/>
          <a:lstStyle>
            <a:lvl1pPr>
              <a:lnSpc>
                <a:spcPts val="2000"/>
              </a:lnSpc>
              <a:defRPr b="1" i="0">
                <a:solidFill>
                  <a:srgbClr val="434244"/>
                </a:solidFill>
                <a:latin typeface="Arial Narrow"/>
                <a:cs typeface="Arial Narrow"/>
              </a:defRPr>
            </a:lvl1pPr>
          </a:lstStyle>
          <a:p>
            <a:pPr lvl="0"/>
            <a:r>
              <a:rPr lang="en-AU" smtClean="0"/>
              <a:t>Click to edit Master text styles</a:t>
            </a:r>
          </a:p>
        </p:txBody>
      </p:sp>
      <p:sp>
        <p:nvSpPr>
          <p:cNvPr id="8" name="Text Placeholder 7"/>
          <p:cNvSpPr>
            <a:spLocks noGrp="1"/>
          </p:cNvSpPr>
          <p:nvPr>
            <p:ph type="body" sz="quarter" idx="11"/>
          </p:nvPr>
        </p:nvSpPr>
        <p:spPr>
          <a:xfrm>
            <a:off x="590550" y="3099916"/>
            <a:ext cx="7986713" cy="2469269"/>
          </a:xfrm>
          <a:prstGeom prst="rect">
            <a:avLst/>
          </a:prstGeom>
        </p:spPr>
        <p:txBody>
          <a:bodyPr vert="horz" lIns="0" tIns="0" rIns="0" bIns="0"/>
          <a:lstStyle>
            <a:lvl1pPr>
              <a:lnSpc>
                <a:spcPts val="2100"/>
              </a:lnSpc>
              <a:spcBef>
                <a:spcPts val="0"/>
              </a:spcBef>
              <a:spcAft>
                <a:spcPts val="0"/>
              </a:spcAft>
              <a:defRPr sz="1500" b="0">
                <a:solidFill>
                  <a:srgbClr val="434244"/>
                </a:solidFill>
              </a:defRPr>
            </a:lvl1pPr>
            <a:lvl2pPr>
              <a:lnSpc>
                <a:spcPts val="2100"/>
              </a:lnSpc>
              <a:spcBef>
                <a:spcPts val="0"/>
              </a:spcBef>
              <a:spcAft>
                <a:spcPts val="0"/>
              </a:spcAft>
              <a:defRPr sz="1500">
                <a:solidFill>
                  <a:srgbClr val="434244"/>
                </a:solidFill>
              </a:defRPr>
            </a:lvl2pPr>
            <a:lvl3pPr marL="720000" indent="0">
              <a:lnSpc>
                <a:spcPts val="2100"/>
              </a:lnSpc>
              <a:spcBef>
                <a:spcPts val="0"/>
              </a:spcBef>
              <a:spcAft>
                <a:spcPts val="0"/>
              </a:spcAft>
              <a:buNone/>
              <a:defRPr sz="1500" baseline="0">
                <a:solidFill>
                  <a:srgbClr val="434244"/>
                </a:solidFill>
              </a:defRPr>
            </a:lvl3pPr>
            <a:lvl4pPr marL="720000" indent="0">
              <a:lnSpc>
                <a:spcPts val="2100"/>
              </a:lnSpc>
              <a:spcBef>
                <a:spcPts val="0"/>
              </a:spcBef>
              <a:spcAft>
                <a:spcPts val="0"/>
              </a:spcAft>
              <a:defRPr sz="1200">
                <a:solidFill>
                  <a:srgbClr val="434244"/>
                </a:solidFill>
              </a:defRPr>
            </a:lvl4pPr>
            <a:lvl5pPr marL="1440000">
              <a:lnSpc>
                <a:spcPts val="2100"/>
              </a:lnSpc>
              <a:spcBef>
                <a:spcPts val="0"/>
              </a:spcBef>
              <a:spcAft>
                <a:spcPts val="0"/>
              </a:spcAft>
              <a:defRPr sz="1200">
                <a:solidFill>
                  <a:srgbClr val="434244"/>
                </a:solidFill>
              </a:defRPr>
            </a:lvl5pPr>
          </a:lstStyle>
          <a:p>
            <a:pPr lvl="0"/>
            <a:r>
              <a:rPr lang="en-AU" dirty="0" smtClean="0"/>
              <a:t>Click to edit Master text styles</a:t>
            </a:r>
          </a:p>
          <a:p>
            <a:pPr lvl="1"/>
            <a:r>
              <a:rPr lang="en-AU" dirty="0" smtClean="0"/>
              <a:t>Bullet points</a:t>
            </a:r>
          </a:p>
          <a:p>
            <a:pPr lvl="2"/>
            <a:r>
              <a:rPr lang="en-AU" dirty="0" smtClean="0"/>
              <a:t>Second level</a:t>
            </a:r>
          </a:p>
          <a:p>
            <a:pPr lvl="3"/>
            <a:r>
              <a:rPr lang="en-AU" dirty="0" smtClean="0"/>
              <a:t>  Third level</a:t>
            </a:r>
          </a:p>
          <a:p>
            <a:pPr lvl="4"/>
            <a:r>
              <a:rPr lang="en-AU" dirty="0" smtClean="0"/>
              <a:t>Fourth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ingle line header and content">
    <p:spTree>
      <p:nvGrpSpPr>
        <p:cNvPr id="1" name=""/>
        <p:cNvGrpSpPr/>
        <p:nvPr/>
      </p:nvGrpSpPr>
      <p:grpSpPr>
        <a:xfrm>
          <a:off x="0" y="0"/>
          <a:ext cx="0" cy="0"/>
          <a:chOff x="0" y="0"/>
          <a:chExt cx="0" cy="0"/>
        </a:xfrm>
      </p:grpSpPr>
      <p:pic>
        <p:nvPicPr>
          <p:cNvPr id="5" name="Picture 1" descr="MasterSlide_Watermelon_singlelin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Title 1"/>
          <p:cNvSpPr>
            <a:spLocks noGrp="1"/>
          </p:cNvSpPr>
          <p:nvPr>
            <p:ph type="title"/>
          </p:nvPr>
        </p:nvSpPr>
        <p:spPr>
          <a:xfrm>
            <a:off x="430909" y="423314"/>
            <a:ext cx="8346412" cy="657253"/>
          </a:xfrm>
          <a:prstGeom prst="rect">
            <a:avLst/>
          </a:prstGeom>
        </p:spPr>
        <p:txBody>
          <a:bodyPr wrap="square" anchor="b" anchorCtr="0"/>
          <a:lstStyle>
            <a:lvl1pPr>
              <a:defRPr sz="4200">
                <a:solidFill>
                  <a:srgbClr val="FFFFFF"/>
                </a:solidFill>
                <a:latin typeface="Arial Narrow"/>
              </a:defRPr>
            </a:lvl1pPr>
          </a:lstStyle>
          <a:p>
            <a:r>
              <a:rPr lang="en-AU" dirty="0" smtClean="0"/>
              <a:t>Click to edit Master title style</a:t>
            </a:r>
            <a:endParaRPr lang="en-US" dirty="0"/>
          </a:p>
        </p:txBody>
      </p:sp>
      <p:sp>
        <p:nvSpPr>
          <p:cNvPr id="11" name="Content Placeholder 2"/>
          <p:cNvSpPr>
            <a:spLocks noGrp="1"/>
          </p:cNvSpPr>
          <p:nvPr>
            <p:ph idx="10"/>
          </p:nvPr>
        </p:nvSpPr>
        <p:spPr>
          <a:xfrm>
            <a:off x="590295" y="1938241"/>
            <a:ext cx="7987701" cy="382319"/>
          </a:xfrm>
          <a:prstGeom prst="rect">
            <a:avLst/>
          </a:prstGeom>
        </p:spPr>
        <p:txBody>
          <a:bodyPr lIns="0" tIns="0" rIns="0" bIns="0"/>
          <a:lstStyle>
            <a:lvl1pPr>
              <a:lnSpc>
                <a:spcPts val="2000"/>
              </a:lnSpc>
              <a:defRPr b="1" i="0">
                <a:latin typeface="Arial Narrow"/>
                <a:cs typeface="Arial Narrow"/>
              </a:defRPr>
            </a:lvl1pPr>
          </a:lstStyle>
          <a:p>
            <a:pPr lvl="0"/>
            <a:r>
              <a:rPr lang="en-AU" smtClean="0"/>
              <a:t>Click to edit Master text styles</a:t>
            </a:r>
          </a:p>
        </p:txBody>
      </p:sp>
      <p:sp>
        <p:nvSpPr>
          <p:cNvPr id="6" name="Text Placeholder 7"/>
          <p:cNvSpPr>
            <a:spLocks noGrp="1"/>
          </p:cNvSpPr>
          <p:nvPr>
            <p:ph type="body" sz="quarter" idx="11"/>
          </p:nvPr>
        </p:nvSpPr>
        <p:spPr>
          <a:xfrm>
            <a:off x="590550" y="2470495"/>
            <a:ext cx="7986713" cy="3027840"/>
          </a:xfrm>
          <a:prstGeom prst="rect">
            <a:avLst/>
          </a:prstGeom>
        </p:spPr>
        <p:txBody>
          <a:bodyPr vert="horz" lIns="0" tIns="0" rIns="0" bIns="0"/>
          <a:lstStyle>
            <a:lvl1pPr>
              <a:lnSpc>
                <a:spcPts val="2100"/>
              </a:lnSpc>
              <a:spcBef>
                <a:spcPts val="0"/>
              </a:spcBef>
              <a:spcAft>
                <a:spcPts val="0"/>
              </a:spcAft>
              <a:defRPr sz="1500" b="0">
                <a:solidFill>
                  <a:srgbClr val="434244"/>
                </a:solidFill>
              </a:defRPr>
            </a:lvl1pPr>
            <a:lvl2pPr>
              <a:lnSpc>
                <a:spcPts val="2100"/>
              </a:lnSpc>
              <a:spcBef>
                <a:spcPts val="0"/>
              </a:spcBef>
              <a:spcAft>
                <a:spcPts val="0"/>
              </a:spcAft>
              <a:defRPr sz="1500">
                <a:solidFill>
                  <a:srgbClr val="434244"/>
                </a:solidFill>
              </a:defRPr>
            </a:lvl2pPr>
            <a:lvl3pPr marL="720000" indent="0">
              <a:lnSpc>
                <a:spcPts val="2100"/>
              </a:lnSpc>
              <a:spcBef>
                <a:spcPts val="0"/>
              </a:spcBef>
              <a:spcAft>
                <a:spcPts val="0"/>
              </a:spcAft>
              <a:buNone/>
              <a:defRPr sz="1500" baseline="0">
                <a:solidFill>
                  <a:srgbClr val="434244"/>
                </a:solidFill>
              </a:defRPr>
            </a:lvl3pPr>
            <a:lvl4pPr marL="720000" indent="0">
              <a:lnSpc>
                <a:spcPts val="2100"/>
              </a:lnSpc>
              <a:spcBef>
                <a:spcPts val="0"/>
              </a:spcBef>
              <a:spcAft>
                <a:spcPts val="0"/>
              </a:spcAft>
              <a:defRPr sz="1200">
                <a:solidFill>
                  <a:srgbClr val="434244"/>
                </a:solidFill>
              </a:defRPr>
            </a:lvl4pPr>
            <a:lvl5pPr marL="1440000">
              <a:lnSpc>
                <a:spcPts val="2100"/>
              </a:lnSpc>
              <a:spcBef>
                <a:spcPts val="0"/>
              </a:spcBef>
              <a:spcAft>
                <a:spcPts val="0"/>
              </a:spcAft>
              <a:defRPr sz="1200">
                <a:solidFill>
                  <a:srgbClr val="434244"/>
                </a:solidFill>
              </a:defRPr>
            </a:lvl5pPr>
          </a:lstStyle>
          <a:p>
            <a:pPr lvl="0"/>
            <a:r>
              <a:rPr lang="en-AU" dirty="0" smtClean="0"/>
              <a:t>Click to edit Master text styles</a:t>
            </a:r>
          </a:p>
          <a:p>
            <a:pPr lvl="1"/>
            <a:r>
              <a:rPr lang="en-AU" dirty="0" smtClean="0"/>
              <a:t>Bullet points</a:t>
            </a:r>
          </a:p>
          <a:p>
            <a:pPr lvl="2"/>
            <a:r>
              <a:rPr lang="en-AU" dirty="0" smtClean="0"/>
              <a:t>Second level</a:t>
            </a:r>
          </a:p>
          <a:p>
            <a:pPr lvl="3"/>
            <a:r>
              <a:rPr lang="en-AU" dirty="0" smtClean="0"/>
              <a:t>  Third level</a:t>
            </a:r>
          </a:p>
          <a:p>
            <a:pPr lvl="4"/>
            <a:r>
              <a:rPr lang="en-AU" dirty="0" smtClean="0"/>
              <a:t>Fourth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text or photo">
    <p:spTree>
      <p:nvGrpSpPr>
        <p:cNvPr id="1" name=""/>
        <p:cNvGrpSpPr/>
        <p:nvPr/>
      </p:nvGrpSpPr>
      <p:grpSpPr>
        <a:xfrm>
          <a:off x="0" y="0"/>
          <a:ext cx="0" cy="0"/>
          <a:chOff x="0" y="0"/>
          <a:chExt cx="0" cy="0"/>
        </a:xfrm>
      </p:grpSpPr>
      <p:pic>
        <p:nvPicPr>
          <p:cNvPr id="4" name="Picture 1" descr="MasterSlide_Watermelon_noheading.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 name="Content Placeholder 2"/>
          <p:cNvSpPr>
            <a:spLocks noGrp="1"/>
          </p:cNvSpPr>
          <p:nvPr>
            <p:ph idx="11"/>
          </p:nvPr>
        </p:nvSpPr>
        <p:spPr>
          <a:xfrm>
            <a:off x="590295" y="1088628"/>
            <a:ext cx="7987701" cy="382319"/>
          </a:xfrm>
          <a:prstGeom prst="rect">
            <a:avLst/>
          </a:prstGeom>
        </p:spPr>
        <p:txBody>
          <a:bodyPr lIns="0" tIns="0" rIns="0" bIns="0"/>
          <a:lstStyle>
            <a:lvl1pPr>
              <a:lnSpc>
                <a:spcPts val="2000"/>
              </a:lnSpc>
              <a:defRPr b="1" i="0">
                <a:latin typeface="Arial Narrow"/>
                <a:cs typeface="Arial Narrow"/>
              </a:defRPr>
            </a:lvl1pPr>
          </a:lstStyle>
          <a:p>
            <a:pPr lvl="0"/>
            <a:r>
              <a:rPr lang="en-AU" smtClean="0"/>
              <a:t>Click to edit Master text styles</a:t>
            </a:r>
          </a:p>
        </p:txBody>
      </p:sp>
      <p:sp>
        <p:nvSpPr>
          <p:cNvPr id="5" name="Text Placeholder 7"/>
          <p:cNvSpPr>
            <a:spLocks noGrp="1"/>
          </p:cNvSpPr>
          <p:nvPr>
            <p:ph type="body" sz="quarter" idx="12"/>
          </p:nvPr>
        </p:nvSpPr>
        <p:spPr>
          <a:xfrm>
            <a:off x="590550" y="1632099"/>
            <a:ext cx="7986713" cy="3890049"/>
          </a:xfrm>
          <a:prstGeom prst="rect">
            <a:avLst/>
          </a:prstGeom>
        </p:spPr>
        <p:txBody>
          <a:bodyPr vert="horz" lIns="0" tIns="0" rIns="0" bIns="0"/>
          <a:lstStyle>
            <a:lvl1pPr>
              <a:lnSpc>
                <a:spcPts val="2100"/>
              </a:lnSpc>
              <a:spcBef>
                <a:spcPts val="0"/>
              </a:spcBef>
              <a:spcAft>
                <a:spcPts val="0"/>
              </a:spcAft>
              <a:defRPr sz="1500" b="0">
                <a:solidFill>
                  <a:srgbClr val="434244"/>
                </a:solidFill>
              </a:defRPr>
            </a:lvl1pPr>
            <a:lvl2pPr>
              <a:lnSpc>
                <a:spcPts val="2100"/>
              </a:lnSpc>
              <a:spcBef>
                <a:spcPts val="0"/>
              </a:spcBef>
              <a:spcAft>
                <a:spcPts val="0"/>
              </a:spcAft>
              <a:defRPr sz="1500">
                <a:solidFill>
                  <a:srgbClr val="434244"/>
                </a:solidFill>
              </a:defRPr>
            </a:lvl2pPr>
            <a:lvl3pPr marL="720000" indent="0">
              <a:lnSpc>
                <a:spcPts val="2100"/>
              </a:lnSpc>
              <a:spcBef>
                <a:spcPts val="0"/>
              </a:spcBef>
              <a:spcAft>
                <a:spcPts val="0"/>
              </a:spcAft>
              <a:buNone/>
              <a:defRPr sz="1500" baseline="0">
                <a:solidFill>
                  <a:srgbClr val="434244"/>
                </a:solidFill>
              </a:defRPr>
            </a:lvl3pPr>
            <a:lvl4pPr marL="720000" indent="0">
              <a:lnSpc>
                <a:spcPts val="2100"/>
              </a:lnSpc>
              <a:spcBef>
                <a:spcPts val="0"/>
              </a:spcBef>
              <a:spcAft>
                <a:spcPts val="0"/>
              </a:spcAft>
              <a:defRPr sz="1200">
                <a:solidFill>
                  <a:srgbClr val="434244"/>
                </a:solidFill>
              </a:defRPr>
            </a:lvl4pPr>
            <a:lvl5pPr marL="1440000">
              <a:lnSpc>
                <a:spcPts val="2100"/>
              </a:lnSpc>
              <a:spcBef>
                <a:spcPts val="0"/>
              </a:spcBef>
              <a:spcAft>
                <a:spcPts val="0"/>
              </a:spcAft>
              <a:defRPr sz="1200">
                <a:solidFill>
                  <a:srgbClr val="434244"/>
                </a:solidFill>
              </a:defRPr>
            </a:lvl5pPr>
          </a:lstStyle>
          <a:p>
            <a:pPr lvl="0"/>
            <a:r>
              <a:rPr lang="en-AU" dirty="0" smtClean="0"/>
              <a:t>Click to edit Master text styles</a:t>
            </a:r>
          </a:p>
          <a:p>
            <a:pPr lvl="1"/>
            <a:r>
              <a:rPr lang="en-AU" dirty="0" smtClean="0"/>
              <a:t>Bullet points</a:t>
            </a:r>
          </a:p>
          <a:p>
            <a:pPr lvl="2"/>
            <a:r>
              <a:rPr lang="en-AU" dirty="0" smtClean="0"/>
              <a:t>Second level</a:t>
            </a:r>
          </a:p>
          <a:p>
            <a:pPr lvl="3"/>
            <a:r>
              <a:rPr lang="en-AU" dirty="0" smtClean="0"/>
              <a:t>  Third level</a:t>
            </a:r>
          </a:p>
          <a:p>
            <a:pPr lvl="4"/>
            <a:r>
              <a:rPr lang="en-AU" dirty="0" smtClean="0"/>
              <a:t>Fourth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Lst>
  <p:hf hdr="0" ftr="0" dt="0"/>
  <p:txStyles>
    <p:titleStyle>
      <a:lvl1pPr algn="l" defTabSz="457200" rtl="0" eaLnBrk="0" fontAlgn="base" hangingPunct="0">
        <a:spcBef>
          <a:spcPct val="0"/>
        </a:spcBef>
        <a:spcAft>
          <a:spcPct val="0"/>
        </a:spcAft>
        <a:defRPr sz="3200" b="1" kern="1200">
          <a:solidFill>
            <a:srgbClr val="434244"/>
          </a:solidFill>
          <a:latin typeface="Arial"/>
          <a:ea typeface="ＭＳ Ｐゴシック" charset="0"/>
          <a:cs typeface="ＭＳ Ｐゴシック" charset="0"/>
        </a:defRPr>
      </a:lvl1pPr>
      <a:lvl2pPr algn="l" defTabSz="457200" rtl="0" eaLnBrk="0" fontAlgn="base" hangingPunct="0">
        <a:spcBef>
          <a:spcPct val="0"/>
        </a:spcBef>
        <a:spcAft>
          <a:spcPct val="0"/>
        </a:spcAft>
        <a:defRPr sz="3200" b="1">
          <a:solidFill>
            <a:srgbClr val="434244"/>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b="1">
          <a:solidFill>
            <a:srgbClr val="434244"/>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b="1">
          <a:solidFill>
            <a:srgbClr val="434244"/>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b="1">
          <a:solidFill>
            <a:srgbClr val="434244"/>
          </a:solidFill>
          <a:latin typeface="Arial" charset="0"/>
          <a:ea typeface="ＭＳ Ｐゴシック" charset="0"/>
          <a:cs typeface="ＭＳ Ｐゴシック" charset="0"/>
        </a:defRPr>
      </a:lvl5pPr>
      <a:lvl6pPr marL="457200"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6pPr>
      <a:lvl7pPr marL="914400"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9pPr>
    </p:titleStyle>
    <p:bodyStyle>
      <a:lvl1pPr marL="342900" indent="-342900" algn="l" defTabSz="457200" rtl="0" eaLnBrk="0" fontAlgn="base" hangingPunct="0">
        <a:lnSpc>
          <a:spcPts val="3500"/>
        </a:lnSpc>
        <a:spcBef>
          <a:spcPct val="20000"/>
        </a:spcBef>
        <a:spcAft>
          <a:spcPct val="0"/>
        </a:spcAft>
        <a:buClr>
          <a:srgbClr val="CC1C55"/>
        </a:buClr>
        <a:defRPr sz="2000" b="1" kern="1200">
          <a:solidFill>
            <a:srgbClr val="434244"/>
          </a:solidFill>
          <a:latin typeface="Arial"/>
          <a:ea typeface="ＭＳ Ｐゴシック" charset="0"/>
          <a:cs typeface="ＭＳ Ｐゴシック" charset="0"/>
        </a:defRPr>
      </a:lvl1pPr>
      <a:lvl2pPr marL="742950" indent="-1028700" algn="l" defTabSz="457200" rtl="0" eaLnBrk="0" fontAlgn="base" hangingPunct="0">
        <a:lnSpc>
          <a:spcPts val="3500"/>
        </a:lnSpc>
        <a:spcBef>
          <a:spcPct val="20000"/>
        </a:spcBef>
        <a:spcAft>
          <a:spcPct val="0"/>
        </a:spcAft>
        <a:buClr>
          <a:srgbClr val="CC1C55"/>
        </a:buClr>
        <a:buFont typeface="Arial" charset="0"/>
        <a:buChar char="•"/>
        <a:defRPr sz="2000" kern="1200">
          <a:solidFill>
            <a:srgbClr val="434244"/>
          </a:solidFill>
          <a:latin typeface="Arial"/>
          <a:ea typeface="ＭＳ Ｐゴシック" charset="0"/>
          <a:cs typeface="ＭＳ Ｐゴシック"/>
        </a:defRPr>
      </a:lvl2pPr>
      <a:lvl3pPr marL="1143000" indent="-228600" algn="l" defTabSz="457200" rtl="0" eaLnBrk="0" fontAlgn="base" hangingPunct="0">
        <a:lnSpc>
          <a:spcPts val="3500"/>
        </a:lnSpc>
        <a:spcBef>
          <a:spcPct val="20000"/>
        </a:spcBef>
        <a:spcAft>
          <a:spcPct val="0"/>
        </a:spcAft>
        <a:buClr>
          <a:srgbClr val="CC1C55"/>
        </a:buClr>
        <a:buFont typeface="Arial" charset="0"/>
        <a:buChar char="•"/>
        <a:defRPr sz="2000" kern="1200">
          <a:solidFill>
            <a:srgbClr val="434244"/>
          </a:solidFill>
          <a:latin typeface="Arial"/>
          <a:ea typeface="ＭＳ Ｐゴシック" charset="0"/>
          <a:cs typeface="ＭＳ Ｐゴシック"/>
        </a:defRPr>
      </a:lvl3pPr>
      <a:lvl4pPr marL="741363" indent="-228600" algn="l" defTabSz="457200" rtl="0" eaLnBrk="0" fontAlgn="base" hangingPunct="0">
        <a:lnSpc>
          <a:spcPts val="3500"/>
        </a:lnSpc>
        <a:spcBef>
          <a:spcPct val="20000"/>
        </a:spcBef>
        <a:spcAft>
          <a:spcPct val="0"/>
        </a:spcAft>
        <a:buFont typeface="Arial" charset="0"/>
        <a:buChar char="–"/>
        <a:defRPr sz="2000" kern="1200">
          <a:solidFill>
            <a:srgbClr val="434244"/>
          </a:solidFill>
          <a:latin typeface="Arial"/>
          <a:ea typeface="ＭＳ Ｐゴシック" charset="0"/>
          <a:cs typeface="ＭＳ Ｐゴシック"/>
        </a:defRPr>
      </a:lvl4pPr>
      <a:lvl5pPr marL="2057400" indent="-228600" algn="l" defTabSz="457200" rtl="0" eaLnBrk="0" fontAlgn="base" hangingPunct="0">
        <a:lnSpc>
          <a:spcPts val="3500"/>
        </a:lnSpc>
        <a:spcBef>
          <a:spcPct val="20000"/>
        </a:spcBef>
        <a:spcAft>
          <a:spcPct val="0"/>
        </a:spcAft>
        <a:buFont typeface="Arial" charset="0"/>
        <a:buChar char="»"/>
        <a:defRPr sz="2000" kern="1200">
          <a:solidFill>
            <a:srgbClr val="434244"/>
          </a:solidFill>
          <a:latin typeface="Arial"/>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gcccopac.sirsidynix.net.au/client/search/asset/1343823"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goldcoast.qld.gov.au/pink-poodle-finds-new-home--11016.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xml"/><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 Id="rId5" Type="http://schemas.openxmlformats.org/officeDocument/2006/relationships/image" Target="../media/image83.jpeg"/><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ideo" Target="NULL" TargetMode="External"/><Relationship Id="rId5" Type="http://schemas.openxmlformats.org/officeDocument/2006/relationships/image" Target="../media/image89.png"/><Relationship Id="rId4" Type="http://schemas.microsoft.com/office/2007/relationships/media" Target="NUL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ubtitle 4"/>
          <p:cNvSpPr>
            <a:spLocks noGrp="1"/>
          </p:cNvSpPr>
          <p:nvPr>
            <p:ph type="subTitle" idx="1"/>
          </p:nvPr>
        </p:nvSpPr>
        <p:spPr bwMode="auto">
          <a:xfrm>
            <a:off x="2595563" y="3670300"/>
            <a:ext cx="4021137" cy="1181100"/>
          </a:xfrm>
          <a:noFill/>
          <a:ln>
            <a:miter lim="800000"/>
            <a:headEnd/>
            <a:tailEnd/>
          </a:ln>
        </p:spPr>
        <p:txBody>
          <a:bodyPr vert="horz" wrap="square" numCol="1" compatLnSpc="1">
            <a:prstTxWarp prst="textNoShape">
              <a:avLst/>
            </a:prstTxWarp>
          </a:bodyPr>
          <a:lstStyle/>
          <a:p>
            <a:pPr eaLnBrk="1" hangingPunct="1"/>
            <a:r>
              <a:rPr lang="en-US" sz="2600" dirty="0" smtClean="0">
                <a:latin typeface="Arial" charset="0"/>
                <a:ea typeface="ＭＳ Ｐゴシック"/>
                <a:cs typeface="ＭＳ Ｐゴシック"/>
              </a:rPr>
              <a:t>Public Libraries - Adelaide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r>
              <a:rPr lang="en-AU"/>
              <a:t>-</a:t>
            </a:r>
          </a:p>
        </p:txBody>
      </p:sp>
      <p:sp>
        <p:nvSpPr>
          <p:cNvPr id="2" name="TextBox 1"/>
          <p:cNvSpPr txBox="1"/>
          <p:nvPr/>
        </p:nvSpPr>
        <p:spPr>
          <a:xfrm>
            <a:off x="673100" y="901700"/>
            <a:ext cx="4013200" cy="369332"/>
          </a:xfrm>
          <a:prstGeom prst="rect">
            <a:avLst/>
          </a:prstGeom>
          <a:noFill/>
        </p:spPr>
        <p:txBody>
          <a:bodyPr wrap="square" rtlCol="0">
            <a:spAutoFit/>
          </a:bodyPr>
          <a:lstStyle/>
          <a:p>
            <a:r>
              <a:rPr lang="en-US" dirty="0" smtClean="0"/>
              <a:t>Positioning and Strength</a:t>
            </a:r>
            <a:endParaRPr lang="en-US" dirty="0"/>
          </a:p>
        </p:txBody>
      </p:sp>
      <p:pic>
        <p:nvPicPr>
          <p:cNvPr id="5" name="Picture 4" descr="images-2.jpe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5500" y="1625600"/>
            <a:ext cx="1409700" cy="1016000"/>
          </a:xfrm>
          <a:prstGeom prst="rect">
            <a:avLst/>
          </a:prstGeom>
        </p:spPr>
      </p:pic>
      <p:pic>
        <p:nvPicPr>
          <p:cNvPr id="9" name="Picture 8" descr="u21379887.jpg"/>
          <p:cNvPicPr>
            <a:picLocks noChangeAspect="1"/>
          </p:cNvPicPr>
          <p:nvPr/>
        </p:nvPicPr>
        <p:blipFill rotWithShape="1">
          <a:blip r:embed="rId4">
            <a:extLst>
              <a:ext uri="{28A0092B-C50C-407E-A947-70E740481C1C}">
                <a14:useLocalDpi xmlns:a14="http://schemas.microsoft.com/office/drawing/2010/main" xmlns="" val="0"/>
              </a:ext>
            </a:extLst>
          </a:blip>
          <a:srcRect t="-64964" b="-1"/>
          <a:stretch/>
        </p:blipFill>
        <p:spPr>
          <a:xfrm>
            <a:off x="825500" y="2419350"/>
            <a:ext cx="2159000" cy="1435100"/>
          </a:xfrm>
          <a:prstGeom prst="rect">
            <a:avLst/>
          </a:prstGeom>
        </p:spPr>
      </p:pic>
      <p:pic>
        <p:nvPicPr>
          <p:cNvPr id="11" name="Picture 10" descr="no-flag-no-swim.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25500" y="4054348"/>
            <a:ext cx="2540000" cy="1689100"/>
          </a:xfrm>
          <a:prstGeom prst="rect">
            <a:avLst/>
          </a:prstGeom>
        </p:spPr>
      </p:pic>
      <p:sp>
        <p:nvSpPr>
          <p:cNvPr id="10" name="TextBox 9"/>
          <p:cNvSpPr txBox="1"/>
          <p:nvPr/>
        </p:nvSpPr>
        <p:spPr>
          <a:xfrm>
            <a:off x="4394200" y="2146300"/>
            <a:ext cx="3505200" cy="923330"/>
          </a:xfrm>
          <a:prstGeom prst="rect">
            <a:avLst/>
          </a:prstGeom>
          <a:noFill/>
        </p:spPr>
        <p:txBody>
          <a:bodyPr wrap="square" rtlCol="0">
            <a:spAutoFit/>
          </a:bodyPr>
          <a:lstStyle/>
          <a:p>
            <a:r>
              <a:rPr lang="en-US" dirty="0" smtClean="0"/>
              <a:t>Long term planning</a:t>
            </a:r>
          </a:p>
          <a:p>
            <a:r>
              <a:rPr lang="en-US" dirty="0" smtClean="0"/>
              <a:t>Evidence base </a:t>
            </a:r>
          </a:p>
          <a:p>
            <a:r>
              <a:rPr lang="en-US" dirty="0" smtClean="0"/>
              <a:t>Preparedness </a:t>
            </a:r>
          </a:p>
        </p:txBody>
      </p:sp>
      <p:sp>
        <p:nvSpPr>
          <p:cNvPr id="13" name="Rectangle 12"/>
          <p:cNvSpPr/>
          <p:nvPr/>
        </p:nvSpPr>
        <p:spPr>
          <a:xfrm>
            <a:off x="4140200" y="5660152"/>
            <a:ext cx="4572000" cy="246221"/>
          </a:xfrm>
          <a:prstGeom prst="rect">
            <a:avLst/>
          </a:prstGeom>
        </p:spPr>
        <p:txBody>
          <a:bodyPr>
            <a:spAutoFit/>
          </a:bodyPr>
          <a:lstStyle/>
          <a:p>
            <a:r>
              <a:rPr lang="en-US" sz="1000" dirty="0">
                <a:hlinkClick r:id="rId6"/>
              </a:rPr>
              <a:t>https://gcccopac.sirsidynix.net.au/client/search/asset/1343823</a:t>
            </a:r>
            <a:r>
              <a:rPr lang="en-US" sz="1000" dirty="0"/>
              <a:t>  lifeguard tower</a:t>
            </a:r>
            <a:endParaRPr lang="en-AU" sz="1000" dirty="0"/>
          </a:p>
        </p:txBody>
      </p:sp>
    </p:spTree>
    <p:extLst>
      <p:ext uri="{BB962C8B-B14F-4D97-AF65-F5344CB8AC3E}">
        <p14:creationId xmlns:p14="http://schemas.microsoft.com/office/powerpoint/2010/main" xmlns="" val="1529330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nchor="ctr"/>
          <a:lstStyle/>
          <a:p>
            <a:pPr eaLnBrk="1" hangingPunct="1"/>
            <a:r>
              <a:rPr lang="en-AU" sz="2000" dirty="0" smtClean="0">
                <a:solidFill>
                  <a:schemeClr val="tx1"/>
                </a:solidFill>
                <a:latin typeface="Arial" charset="0"/>
                <a:ea typeface="ＭＳ Ｐゴシック"/>
                <a:cs typeface="ＭＳ Ｐゴシック"/>
              </a:rPr>
              <a:t>Try new things</a:t>
            </a:r>
          </a:p>
        </p:txBody>
      </p:sp>
      <p:pic>
        <p:nvPicPr>
          <p:cNvPr id="3" name="Picture 2" descr="Andy+Yates+Kitesurfing+Pro+World+Tour+Gold+Btyud35yhh2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22346" y="1117600"/>
            <a:ext cx="2770554" cy="3899786"/>
          </a:xfrm>
          <a:prstGeom prst="rect">
            <a:avLst/>
          </a:prstGeom>
        </p:spPr>
      </p:pic>
      <p:sp>
        <p:nvSpPr>
          <p:cNvPr id="2" name="Rectangle 1"/>
          <p:cNvSpPr/>
          <p:nvPr/>
        </p:nvSpPr>
        <p:spPr>
          <a:xfrm>
            <a:off x="596900" y="5278735"/>
            <a:ext cx="4572000" cy="400110"/>
          </a:xfrm>
          <a:prstGeom prst="rect">
            <a:avLst/>
          </a:prstGeom>
        </p:spPr>
        <p:txBody>
          <a:bodyPr>
            <a:spAutoFit/>
          </a:bodyPr>
          <a:lstStyle/>
          <a:p>
            <a:r>
              <a:rPr lang="en-US" sz="1000" dirty="0"/>
              <a:t>(December 9, 20102010-12-09 16:00:00 - Source: Matt Roberts/Getty Images </a:t>
            </a:r>
            <a:r>
              <a:rPr lang="en-US" sz="1000" dirty="0" err="1"/>
              <a:t>AsiaPac</a:t>
            </a:r>
            <a:r>
              <a:rPr lang="en-US" sz="1000" dirty="0"/>
              <a:t>)  upside down</a:t>
            </a:r>
            <a:endParaRPr lang="en-AU" sz="10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r>
              <a:rPr lang="en-US" dirty="0" smtClean="0"/>
              <a:t>But where are the poodles you ask!</a:t>
            </a:r>
            <a:endParaRPr lang="en-US" dirty="0"/>
          </a:p>
        </p:txBody>
      </p:sp>
      <p:sp>
        <p:nvSpPr>
          <p:cNvPr id="3" name="Text Placeholder 2"/>
          <p:cNvSpPr>
            <a:spLocks noGrp="1"/>
          </p:cNvSpPr>
          <p:nvPr>
            <p:ph type="body" sz="quarter" idx="12"/>
          </p:nvPr>
        </p:nvSpPr>
        <p:spPr>
          <a:xfrm>
            <a:off x="590295" y="5194300"/>
            <a:ext cx="7986713" cy="850900"/>
          </a:xfrm>
        </p:spPr>
        <p:txBody>
          <a:bodyPr/>
          <a:lstStyle/>
          <a:p>
            <a:r>
              <a:rPr lang="en-US" dirty="0">
                <a:hlinkClick r:id="rId3"/>
              </a:rPr>
              <a:t>http://www.goldcoast.qld.gov.au/pink-poodle-finds-new-home--11016.html</a:t>
            </a:r>
            <a:endParaRPr lang="en-US" dirty="0"/>
          </a:p>
          <a:p>
            <a:r>
              <a:rPr lang="en-US" dirty="0"/>
              <a:t>Friday, 28 September 2012 11:45 </a:t>
            </a:r>
            <a:r>
              <a:rPr lang="en-US" dirty="0" smtClean="0"/>
              <a:t>am</a:t>
            </a:r>
            <a:endParaRPr lang="en-US" dirty="0"/>
          </a:p>
        </p:txBody>
      </p:sp>
      <p:pic>
        <p:nvPicPr>
          <p:cNvPr id="4" name="Picture 3" descr="Pink_Poodle_portrait_shot_resized_2-1.JP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5242560" y="1427920"/>
            <a:ext cx="2821940" cy="3766380"/>
          </a:xfrm>
          <a:prstGeom prst="rect">
            <a:avLst/>
          </a:prstGeom>
        </p:spPr>
      </p:pic>
      <p:pic>
        <p:nvPicPr>
          <p:cNvPr id="5" name="Picture 4" descr="pink_poodle_hero.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90295" y="1953677"/>
            <a:ext cx="3760347" cy="2510755"/>
          </a:xfrm>
          <a:prstGeom prst="rect">
            <a:avLst/>
          </a:prstGeom>
        </p:spPr>
      </p:pic>
    </p:spTree>
    <p:extLst>
      <p:ext uri="{BB962C8B-B14F-4D97-AF65-F5344CB8AC3E}">
        <p14:creationId xmlns:p14="http://schemas.microsoft.com/office/powerpoint/2010/main" xmlns="" val="1946870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r>
              <a:rPr lang="en-AU"/>
              <a:t>-</a:t>
            </a:r>
          </a:p>
        </p:txBody>
      </p:sp>
      <p:sp>
        <p:nvSpPr>
          <p:cNvPr id="2" name="Rectangle 1"/>
          <p:cNvSpPr/>
          <p:nvPr/>
        </p:nvSpPr>
        <p:spPr>
          <a:xfrm>
            <a:off x="635000" y="896035"/>
            <a:ext cx="6070600" cy="369332"/>
          </a:xfrm>
          <a:prstGeom prst="rect">
            <a:avLst/>
          </a:prstGeom>
        </p:spPr>
        <p:txBody>
          <a:bodyPr wrap="square">
            <a:spAutoFit/>
          </a:bodyPr>
          <a:lstStyle/>
          <a:p>
            <a:r>
              <a:rPr lang="en-AU" dirty="0" smtClean="0">
                <a:latin typeface="Arial" charset="0"/>
              </a:rPr>
              <a:t>Mudgeeraba Branch </a:t>
            </a:r>
            <a:r>
              <a:rPr lang="en-AU" dirty="0">
                <a:latin typeface="Arial" charset="0"/>
              </a:rPr>
              <a:t>Library – a level </a:t>
            </a:r>
            <a:r>
              <a:rPr lang="en-AU" dirty="0" smtClean="0">
                <a:latin typeface="Arial" charset="0"/>
              </a:rPr>
              <a:t>three library </a:t>
            </a:r>
            <a:endParaRPr lang="en-US" dirty="0"/>
          </a:p>
        </p:txBody>
      </p:sp>
      <p:pic>
        <p:nvPicPr>
          <p:cNvPr id="4" name="Picture 3" descr="P8290020.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2025650" y="1486049"/>
            <a:ext cx="5634234" cy="401940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8290033.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135965" y="1587500"/>
            <a:ext cx="4373035" cy="3209924"/>
          </a:xfrm>
          <a:prstGeom prst="rect">
            <a:avLst/>
          </a:prstGeom>
        </p:spPr>
      </p:pic>
      <p:pic>
        <p:nvPicPr>
          <p:cNvPr id="7" name="Picture 6" descr="P8290029.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rot="5400000">
            <a:off x="344487" y="1941513"/>
            <a:ext cx="3670300" cy="2752725"/>
          </a:xfrm>
          <a:prstGeom prst="rect">
            <a:avLst/>
          </a:prstGeom>
        </p:spPr>
      </p:pic>
    </p:spTree>
    <p:extLst>
      <p:ext uri="{BB962C8B-B14F-4D97-AF65-F5344CB8AC3E}">
        <p14:creationId xmlns:p14="http://schemas.microsoft.com/office/powerpoint/2010/main" xmlns="" val="1888576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r>
              <a:rPr lang="en-AU"/>
              <a:t>-</a:t>
            </a:r>
          </a:p>
        </p:txBody>
      </p:sp>
      <p:pic>
        <p:nvPicPr>
          <p:cNvPr id="2" name="Picture 1" descr="P8290028.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3894666" y="1524005"/>
            <a:ext cx="4385733" cy="3289300"/>
          </a:xfrm>
          <a:prstGeom prst="rect">
            <a:avLst/>
          </a:prstGeom>
        </p:spPr>
      </p:pic>
      <p:pic>
        <p:nvPicPr>
          <p:cNvPr id="5" name="Picture 4" descr="P8290032.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rot="5400000">
            <a:off x="456142" y="1950513"/>
            <a:ext cx="3412066" cy="2559050"/>
          </a:xfrm>
          <a:prstGeom prst="rect">
            <a:avLst/>
          </a:prstGeom>
        </p:spPr>
      </p:pic>
    </p:spTree>
    <p:extLst>
      <p:ext uri="{BB962C8B-B14F-4D97-AF65-F5344CB8AC3E}">
        <p14:creationId xmlns:p14="http://schemas.microsoft.com/office/powerpoint/2010/main" xmlns="" val="1195669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r>
              <a:rPr lang="en-US" dirty="0" err="1" smtClean="0"/>
              <a:t>Mudgeeraba</a:t>
            </a:r>
            <a:r>
              <a:rPr lang="en-US" dirty="0" smtClean="0"/>
              <a:t> Branch Library</a:t>
            </a:r>
            <a:endParaRPr lang="en-US" dirty="0"/>
          </a:p>
        </p:txBody>
      </p:sp>
      <p:pic>
        <p:nvPicPr>
          <p:cNvPr id="6" name="Picture 5" descr="P8290022.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rot="5400000">
            <a:off x="3364269" y="1544256"/>
            <a:ext cx="4853653" cy="3640240"/>
          </a:xfrm>
          <a:prstGeom prst="rect">
            <a:avLst/>
          </a:prstGeom>
        </p:spPr>
      </p:pic>
      <p:sp>
        <p:nvSpPr>
          <p:cNvPr id="3" name="TextBox 2"/>
          <p:cNvSpPr txBox="1"/>
          <p:nvPr/>
        </p:nvSpPr>
        <p:spPr>
          <a:xfrm>
            <a:off x="2038350" y="2159000"/>
            <a:ext cx="1581150" cy="3046988"/>
          </a:xfrm>
          <a:prstGeom prst="rect">
            <a:avLst/>
          </a:prstGeom>
          <a:noFill/>
        </p:spPr>
        <p:txBody>
          <a:bodyPr wrap="square" rtlCol="0">
            <a:spAutoFit/>
          </a:bodyPr>
          <a:lstStyle/>
          <a:p>
            <a:r>
              <a:rPr lang="en-US" sz="1600" i="1" dirty="0" smtClean="0"/>
              <a:t>The most important event was the opening of the railway line through to Burleigh Heads in 1903.  …Railways have always had an impact on the layout of the town.</a:t>
            </a:r>
            <a:endParaRPr lang="en-US" sz="1600" i="1" dirty="0"/>
          </a:p>
        </p:txBody>
      </p:sp>
    </p:spTree>
    <p:extLst>
      <p:ext uri="{BB962C8B-B14F-4D97-AF65-F5344CB8AC3E}">
        <p14:creationId xmlns:p14="http://schemas.microsoft.com/office/powerpoint/2010/main" xmlns="" val="2309763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r>
              <a:rPr lang="en-AU"/>
              <a:t>-</a:t>
            </a:r>
          </a:p>
        </p:txBody>
      </p:sp>
      <p:pic>
        <p:nvPicPr>
          <p:cNvPr id="3" name="Picture 2" descr="P8290025.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159933" y="1044574"/>
            <a:ext cx="2302933" cy="1727200"/>
          </a:xfrm>
          <a:prstGeom prst="rect">
            <a:avLst/>
          </a:prstGeom>
        </p:spPr>
      </p:pic>
      <p:pic>
        <p:nvPicPr>
          <p:cNvPr id="2" name="Picture 1" descr="P8290023.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559300" y="1908174"/>
            <a:ext cx="3759200" cy="2819400"/>
          </a:xfrm>
          <a:prstGeom prst="rect">
            <a:avLst/>
          </a:prstGeom>
        </p:spPr>
      </p:pic>
      <p:pic>
        <p:nvPicPr>
          <p:cNvPr id="5" name="Picture 4" descr="P8290035.JPG"/>
          <p:cNvPicPr>
            <a:picLocks noChangeAspect="1"/>
          </p:cNvPicPr>
          <p:nvPr/>
        </p:nvPicPr>
        <p:blipFill rotWithShape="1">
          <a:blip r:embed="rId5" cstate="print">
            <a:extLst>
              <a:ext uri="{28A0092B-C50C-407E-A947-70E740481C1C}">
                <a14:useLocalDpi xmlns:a14="http://schemas.microsoft.com/office/drawing/2010/main" xmlns=""/>
              </a:ext>
            </a:extLst>
          </a:blip>
          <a:srcRect/>
          <a:stretch/>
        </p:blipFill>
        <p:spPr>
          <a:xfrm>
            <a:off x="1159933" y="2997200"/>
            <a:ext cx="2302933" cy="1898650"/>
          </a:xfrm>
          <a:prstGeom prst="rect">
            <a:avLst/>
          </a:prstGeom>
        </p:spPr>
      </p:pic>
    </p:spTree>
    <p:extLst>
      <p:ext uri="{BB962C8B-B14F-4D97-AF65-F5344CB8AC3E}">
        <p14:creationId xmlns:p14="http://schemas.microsoft.com/office/powerpoint/2010/main" xmlns="" val="2397314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bwMode="auto">
          <a:xfrm>
            <a:off x="457200" y="684213"/>
            <a:ext cx="8229600" cy="820737"/>
          </a:xfrm>
          <a:prstGeom prst="rect">
            <a:avLst/>
          </a:prstGeom>
          <a:noFill/>
          <a:ln>
            <a:miter lim="800000"/>
            <a:headEnd/>
            <a:tailEnd/>
          </a:ln>
        </p:spPr>
        <p:txBody>
          <a:bodyPr anchor="ctr"/>
          <a:lstStyle/>
          <a:p>
            <a:pPr eaLnBrk="1" hangingPunct="1"/>
            <a:r>
              <a:rPr lang="en-AU" sz="2000" dirty="0" smtClean="0">
                <a:solidFill>
                  <a:schemeClr val="tx1"/>
                </a:solidFill>
                <a:latin typeface="Arial" charset="0"/>
                <a:ea typeface="ＭＳ Ｐゴシック"/>
                <a:cs typeface="ＭＳ Ｐゴシック"/>
              </a:rPr>
              <a:t>Coolangatta - a level two branch library</a:t>
            </a:r>
          </a:p>
        </p:txBody>
      </p:sp>
      <p:sp>
        <p:nvSpPr>
          <p:cNvPr id="25602" name="Rectangle 3"/>
          <p:cNvSpPr>
            <a:spLocks noGrp="1" noChangeArrowheads="1"/>
          </p:cNvSpPr>
          <p:nvPr>
            <p:ph type="body" sz="half" idx="4294967295"/>
          </p:nvPr>
        </p:nvSpPr>
        <p:spPr bwMode="auto">
          <a:xfrm>
            <a:off x="457200" y="1600200"/>
            <a:ext cx="3213100" cy="4525963"/>
          </a:xfrm>
          <a:prstGeom prst="rect">
            <a:avLst/>
          </a:prstGeom>
          <a:noFill/>
          <a:ln>
            <a:miter lim="800000"/>
            <a:headEnd/>
            <a:tailEnd/>
          </a:ln>
        </p:spPr>
        <p:txBody>
          <a:bodyPr/>
          <a:lstStyle/>
          <a:p>
            <a:pPr marL="0" indent="0" eaLnBrk="1" hangingPunct="1">
              <a:buClr>
                <a:srgbClr val="3399FF"/>
              </a:buClr>
            </a:pPr>
            <a:r>
              <a:rPr lang="en-AU" sz="1200" dirty="0" smtClean="0">
                <a:latin typeface="Arial" charset="0"/>
                <a:ea typeface="ＭＳ Ｐゴシック"/>
                <a:cs typeface="ＭＳ Ｐゴシック"/>
              </a:rPr>
              <a:t>Opened: 29 July 2013</a:t>
            </a:r>
          </a:p>
          <a:p>
            <a:pPr marL="0" indent="0" eaLnBrk="1" hangingPunct="1">
              <a:buClr>
                <a:srgbClr val="3399FF"/>
              </a:buClr>
            </a:pPr>
            <a:r>
              <a:rPr lang="en-AU" sz="1200" dirty="0" smtClean="0">
                <a:latin typeface="Arial" charset="0"/>
                <a:ea typeface="ＭＳ Ｐゴシック"/>
                <a:cs typeface="ＭＳ Ｐゴシック"/>
              </a:rPr>
              <a:t>Architects:  Henderson Hays Hamilton</a:t>
            </a:r>
          </a:p>
          <a:p>
            <a:pPr marL="0" indent="0" eaLnBrk="1" hangingPunct="1">
              <a:buClr>
                <a:srgbClr val="3399FF"/>
              </a:buClr>
            </a:pPr>
            <a:r>
              <a:rPr lang="en-AU" sz="1200" dirty="0" err="1" smtClean="0">
                <a:latin typeface="Arial" charset="0"/>
                <a:ea typeface="ＭＳ Ｐゴシック"/>
                <a:cs typeface="ＭＳ Ｐゴシック"/>
              </a:rPr>
              <a:t>Floorspace</a:t>
            </a:r>
            <a:r>
              <a:rPr lang="en-AU" sz="1200" dirty="0" smtClean="0">
                <a:latin typeface="Arial" charset="0"/>
                <a:ea typeface="ＭＳ Ｐゴシック"/>
                <a:cs typeface="ＭＳ Ｐゴシック"/>
              </a:rPr>
              <a:t>:  </a:t>
            </a:r>
            <a:br>
              <a:rPr lang="en-AU" sz="1200" dirty="0" smtClean="0">
                <a:latin typeface="Arial" charset="0"/>
                <a:ea typeface="ＭＳ Ｐゴシック"/>
                <a:cs typeface="ＭＳ Ｐゴシック"/>
              </a:rPr>
            </a:br>
            <a:r>
              <a:rPr lang="en-AU" sz="1200" dirty="0" smtClean="0">
                <a:latin typeface="Arial" charset="0"/>
                <a:ea typeface="ＭＳ Ｐゴシック"/>
                <a:cs typeface="ＭＳ Ｐゴシック"/>
              </a:rPr>
              <a:t>Collection: </a:t>
            </a:r>
            <a:br>
              <a:rPr lang="en-AU" sz="1200" dirty="0" smtClean="0">
                <a:latin typeface="Arial" charset="0"/>
                <a:ea typeface="ＭＳ Ｐゴシック"/>
                <a:cs typeface="ＭＳ Ｐゴシック"/>
              </a:rPr>
            </a:br>
            <a:r>
              <a:rPr lang="en-AU" sz="1200" dirty="0" smtClean="0">
                <a:latin typeface="Arial" charset="0"/>
                <a:ea typeface="ＭＳ Ｐゴシック"/>
                <a:cs typeface="ＭＳ Ｐゴシック"/>
              </a:rPr>
              <a:t>Public access PCs: 10</a:t>
            </a:r>
          </a:p>
          <a:p>
            <a:pPr marL="0" indent="0" eaLnBrk="1" hangingPunct="1">
              <a:buClr>
                <a:srgbClr val="3399FF"/>
              </a:buClr>
            </a:pPr>
            <a:r>
              <a:rPr lang="en-AU" sz="1200" dirty="0" smtClean="0">
                <a:latin typeface="Arial" charset="0"/>
                <a:ea typeface="ＭＳ Ｐゴシック"/>
                <a:cs typeface="ＭＳ Ｐゴシック"/>
              </a:rPr>
              <a:t>Average loans per month: 12,300 </a:t>
            </a:r>
          </a:p>
          <a:p>
            <a:pPr marL="0" indent="0" eaLnBrk="1" hangingPunct="1">
              <a:buClr>
                <a:srgbClr val="3399FF"/>
              </a:buClr>
            </a:pPr>
            <a:r>
              <a:rPr lang="en-AU" sz="1200" dirty="0" smtClean="0">
                <a:latin typeface="Arial" charset="0"/>
                <a:ea typeface="ＭＳ Ｐゴシック"/>
                <a:cs typeface="ＭＳ Ｐゴシック"/>
              </a:rPr>
              <a:t>Average visits per month:8,880</a:t>
            </a:r>
          </a:p>
          <a:p>
            <a:pPr marL="0" indent="0" eaLnBrk="1" hangingPunct="1"/>
            <a:endParaRPr lang="en-AU" sz="1800" dirty="0" smtClean="0">
              <a:latin typeface="Arial" charset="0"/>
              <a:ea typeface="ＭＳ Ｐゴシック"/>
              <a:cs typeface="ＭＳ Ｐゴシック"/>
            </a:endParaRPr>
          </a:p>
        </p:txBody>
      </p:sp>
      <p:pic>
        <p:nvPicPr>
          <p:cNvPr id="2" name="Picture 1" descr="P8290008.JP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749800" y="1504950"/>
            <a:ext cx="3251200" cy="1641377"/>
          </a:xfrm>
          <a:prstGeom prst="rect">
            <a:avLst/>
          </a:prstGeom>
        </p:spPr>
      </p:pic>
      <p:pic>
        <p:nvPicPr>
          <p:cNvPr id="5" name="Picture 4" descr="P8290009.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749800" y="3273425"/>
            <a:ext cx="3251200" cy="2143125"/>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r>
              <a:rPr lang="en-AU"/>
              <a:t>-</a:t>
            </a:r>
          </a:p>
        </p:txBody>
      </p:sp>
      <p:pic>
        <p:nvPicPr>
          <p:cNvPr id="3" name="Picture 2" descr="P8290010.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54050" y="1993900"/>
            <a:ext cx="2743200" cy="2057400"/>
          </a:xfrm>
          <a:prstGeom prst="rect">
            <a:avLst/>
          </a:prstGeom>
        </p:spPr>
      </p:pic>
      <p:pic>
        <p:nvPicPr>
          <p:cNvPr id="2" name="Picture 1" descr="P8290013.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843866" y="1587500"/>
            <a:ext cx="4741334" cy="3556000"/>
          </a:xfrm>
          <a:prstGeom prst="rect">
            <a:avLst/>
          </a:prstGeom>
        </p:spPr>
      </p:pic>
    </p:spTree>
    <p:extLst>
      <p:ext uri="{BB962C8B-B14F-4D97-AF65-F5344CB8AC3E}">
        <p14:creationId xmlns:p14="http://schemas.microsoft.com/office/powerpoint/2010/main" xmlns="" val="1310589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p:cNvSpPr>
            <a:spLocks noChangeArrowheads="1"/>
          </p:cNvSpPr>
          <p:nvPr/>
        </p:nvSpPr>
        <p:spPr bwMode="auto">
          <a:xfrm>
            <a:off x="590550" y="655638"/>
            <a:ext cx="7772400" cy="1143000"/>
          </a:xfrm>
          <a:prstGeom prst="rect">
            <a:avLst/>
          </a:prstGeom>
          <a:noFill/>
          <a:ln w="9525">
            <a:noFill/>
            <a:miter lim="800000"/>
            <a:headEnd/>
            <a:tailEnd/>
          </a:ln>
        </p:spPr>
        <p:txBody>
          <a:bodyPr anchor="ctr"/>
          <a:lstStyle/>
          <a:p>
            <a:r>
              <a:rPr lang="en-AU" sz="3600" b="1">
                <a:solidFill>
                  <a:srgbClr val="434244"/>
                </a:solidFill>
                <a:latin typeface="Arial" charset="0"/>
              </a:rPr>
              <a:t>You wouldn’t read about it</a:t>
            </a:r>
          </a:p>
        </p:txBody>
      </p:sp>
      <p:sp>
        <p:nvSpPr>
          <p:cNvPr id="13314" name="Text Box 17"/>
          <p:cNvSpPr txBox="1">
            <a:spLocks noChangeArrowheads="1"/>
          </p:cNvSpPr>
          <p:nvPr/>
        </p:nvSpPr>
        <p:spPr bwMode="auto">
          <a:xfrm>
            <a:off x="1136650" y="4705350"/>
            <a:ext cx="5254625" cy="366713"/>
          </a:xfrm>
          <a:prstGeom prst="rect">
            <a:avLst/>
          </a:prstGeom>
          <a:noFill/>
          <a:ln w="9525">
            <a:noFill/>
            <a:miter lim="800000"/>
            <a:headEnd/>
            <a:tailEnd/>
          </a:ln>
        </p:spPr>
        <p:txBody>
          <a:bodyPr>
            <a:spAutoFit/>
          </a:bodyPr>
          <a:lstStyle/>
          <a:p>
            <a:pPr defTabSz="914400">
              <a:spcBef>
                <a:spcPct val="50000"/>
              </a:spcBef>
            </a:pPr>
            <a:r>
              <a:rPr lang="en-AU" dirty="0"/>
              <a:t>3 libraries    3 weeks     3 stories</a:t>
            </a:r>
          </a:p>
        </p:txBody>
      </p:sp>
      <p:sp>
        <p:nvSpPr>
          <p:cNvPr id="13315" name="Text Box 18"/>
          <p:cNvSpPr txBox="1">
            <a:spLocks noChangeArrowheads="1"/>
          </p:cNvSpPr>
          <p:nvPr/>
        </p:nvSpPr>
        <p:spPr bwMode="auto">
          <a:xfrm>
            <a:off x="6597650" y="1798638"/>
            <a:ext cx="2051050" cy="4524375"/>
          </a:xfrm>
          <a:prstGeom prst="rect">
            <a:avLst/>
          </a:prstGeom>
          <a:noFill/>
          <a:ln w="9525">
            <a:noFill/>
            <a:miter lim="800000"/>
            <a:headEnd/>
            <a:tailEnd/>
          </a:ln>
        </p:spPr>
        <p:txBody>
          <a:bodyPr>
            <a:spAutoFit/>
          </a:bodyPr>
          <a:lstStyle/>
          <a:p>
            <a:pPr defTabSz="914400">
              <a:spcBef>
                <a:spcPct val="50000"/>
              </a:spcBef>
            </a:pPr>
            <a:endParaRPr lang="en-AU"/>
          </a:p>
          <a:p>
            <a:pPr defTabSz="914400">
              <a:spcBef>
                <a:spcPct val="50000"/>
              </a:spcBef>
            </a:pPr>
            <a:r>
              <a:rPr lang="en-AU"/>
              <a:t>Marian </a:t>
            </a:r>
            <a:br>
              <a:rPr lang="en-AU"/>
            </a:br>
            <a:r>
              <a:rPr lang="en-AU"/>
              <a:t>Morgan-Bindon </a:t>
            </a:r>
          </a:p>
          <a:p>
            <a:pPr defTabSz="914400">
              <a:spcBef>
                <a:spcPct val="50000"/>
              </a:spcBef>
            </a:pPr>
            <a:r>
              <a:rPr lang="en-AU"/>
              <a:t>Manager Library Services and Cultural Development </a:t>
            </a:r>
            <a:br>
              <a:rPr lang="en-AU"/>
            </a:br>
            <a:r>
              <a:rPr lang="en-AU"/>
              <a:t/>
            </a:r>
            <a:br>
              <a:rPr lang="en-AU"/>
            </a:br>
            <a:r>
              <a:rPr lang="en-AU"/>
              <a:t>City of Gold Coast</a:t>
            </a:r>
          </a:p>
          <a:p>
            <a:pPr defTabSz="914400">
              <a:spcBef>
                <a:spcPct val="50000"/>
              </a:spcBef>
            </a:pPr>
            <a:endParaRPr lang="en-AU"/>
          </a:p>
          <a:p>
            <a:pPr defTabSz="914400">
              <a:spcBef>
                <a:spcPct val="50000"/>
              </a:spcBef>
            </a:pPr>
            <a:endParaRPr lang="en-AU"/>
          </a:p>
          <a:p>
            <a:pPr defTabSz="914400">
              <a:spcBef>
                <a:spcPct val="50000"/>
              </a:spcBef>
            </a:pPr>
            <a:endParaRPr lang="en-AU"/>
          </a:p>
          <a:p>
            <a:pPr defTabSz="914400">
              <a:spcBef>
                <a:spcPct val="50000"/>
              </a:spcBef>
            </a:pPr>
            <a:endParaRPr lang="en-AU"/>
          </a:p>
        </p:txBody>
      </p:sp>
      <p:sp>
        <p:nvSpPr>
          <p:cNvPr id="13316" name="TextBox 1"/>
          <p:cNvSpPr txBox="1">
            <a:spLocks noChangeArrowheads="1"/>
          </p:cNvSpPr>
          <p:nvPr/>
        </p:nvSpPr>
        <p:spPr bwMode="auto">
          <a:xfrm>
            <a:off x="1136650" y="2692400"/>
            <a:ext cx="3943350" cy="1200329"/>
          </a:xfrm>
          <a:prstGeom prst="rect">
            <a:avLst/>
          </a:prstGeom>
          <a:noFill/>
          <a:ln w="9525">
            <a:noFill/>
            <a:miter lim="800000"/>
            <a:headEnd/>
            <a:tailEnd/>
          </a:ln>
        </p:spPr>
        <p:txBody>
          <a:bodyPr wrap="square">
            <a:spAutoFit/>
          </a:bodyPr>
          <a:lstStyle/>
          <a:p>
            <a:endParaRPr lang="en-US" dirty="0"/>
          </a:p>
          <a:p>
            <a:r>
              <a:rPr lang="en-US" dirty="0"/>
              <a:t>We surf the Gold Coast waves without wiping out…  And yes our poodles are pink</a:t>
            </a:r>
          </a:p>
        </p:txBody>
      </p:sp>
      <p:sp>
        <p:nvSpPr>
          <p:cNvPr id="13317" name="TextBox 2"/>
          <p:cNvSpPr txBox="1">
            <a:spLocks noChangeArrowheads="1"/>
          </p:cNvSpPr>
          <p:nvPr/>
        </p:nvSpPr>
        <p:spPr bwMode="auto">
          <a:xfrm>
            <a:off x="1066800" y="1798638"/>
            <a:ext cx="4737100" cy="646331"/>
          </a:xfrm>
          <a:prstGeom prst="rect">
            <a:avLst/>
          </a:prstGeom>
          <a:noFill/>
          <a:ln w="9525">
            <a:noFill/>
            <a:miter lim="800000"/>
            <a:headEnd/>
            <a:tailEnd/>
          </a:ln>
        </p:spPr>
        <p:txBody>
          <a:bodyPr wrap="square">
            <a:spAutoFit/>
          </a:bodyPr>
          <a:lstStyle/>
          <a:p>
            <a:r>
              <a:rPr lang="en-US" dirty="0"/>
              <a:t>Delivering the </a:t>
            </a:r>
            <a:r>
              <a:rPr lang="en-US" dirty="0" smtClean="0"/>
              <a:t>city’s library </a:t>
            </a:r>
            <a:r>
              <a:rPr lang="en-US" dirty="0"/>
              <a:t>infrastructure model</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r>
              <a:rPr lang="en-AU"/>
              <a:t>-</a:t>
            </a:r>
          </a:p>
        </p:txBody>
      </p:sp>
      <p:pic>
        <p:nvPicPr>
          <p:cNvPr id="2" name="Picture 1" descr="600828_706731509352399_1237041956_n.jp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5984875" y="1333500"/>
            <a:ext cx="2590800" cy="3454400"/>
          </a:xfrm>
          <a:prstGeom prst="rect">
            <a:avLst/>
          </a:prstGeom>
        </p:spPr>
      </p:pic>
      <p:pic>
        <p:nvPicPr>
          <p:cNvPr id="3" name="Picture 2" descr="971928_706731516019065_574717453_n.jp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3222625" y="1358900"/>
            <a:ext cx="2571750" cy="3429000"/>
          </a:xfrm>
          <a:prstGeom prst="rect">
            <a:avLst/>
          </a:prstGeom>
        </p:spPr>
      </p:pic>
      <p:pic>
        <p:nvPicPr>
          <p:cNvPr id="4" name="Picture 3" descr="1000198_706731559352394_90185855_n.jp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542925" y="1358900"/>
            <a:ext cx="2571750" cy="3429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r>
              <a:rPr lang="en-AU"/>
              <a:t>-</a:t>
            </a:r>
          </a:p>
        </p:txBody>
      </p:sp>
      <p:pic>
        <p:nvPicPr>
          <p:cNvPr id="4" name="Picture 3" descr="1146515_709383212420562_130059760_n.jp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602828" y="1981201"/>
            <a:ext cx="7878495" cy="296756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r>
              <a:rPr lang="en-AU"/>
              <a:t>-</a:t>
            </a:r>
          </a:p>
        </p:txBody>
      </p:sp>
      <p:pic>
        <p:nvPicPr>
          <p:cNvPr id="3" name="Picture 2" descr="1011596_706731506019066_304298898_n.jp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6008687" y="1650470"/>
            <a:ext cx="2543175" cy="3390900"/>
          </a:xfrm>
          <a:prstGeom prst="rect">
            <a:avLst/>
          </a:prstGeom>
        </p:spPr>
      </p:pic>
      <p:pic>
        <p:nvPicPr>
          <p:cNvPr id="2" name="Picture 1" descr="P8290014.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28649" y="1650470"/>
            <a:ext cx="4521201" cy="3390900"/>
          </a:xfrm>
          <a:prstGeom prst="rect">
            <a:avLst/>
          </a:prstGeom>
        </p:spPr>
      </p:pic>
    </p:spTree>
    <p:extLst>
      <p:ext uri="{BB962C8B-B14F-4D97-AF65-F5344CB8AC3E}">
        <p14:creationId xmlns:p14="http://schemas.microsoft.com/office/powerpoint/2010/main" xmlns="" val="1510692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8290017.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3572933" y="1612899"/>
            <a:ext cx="4809067" cy="3606801"/>
          </a:xfrm>
          <a:prstGeom prst="rect">
            <a:avLst/>
          </a:prstGeom>
        </p:spPr>
      </p:pic>
      <p:pic>
        <p:nvPicPr>
          <p:cNvPr id="4" name="Picture 3" descr="P8290018.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711200" y="2127249"/>
            <a:ext cx="2260600" cy="1695450"/>
          </a:xfrm>
          <a:prstGeom prst="rect">
            <a:avLst/>
          </a:prstGeom>
        </p:spPr>
      </p:pic>
    </p:spTree>
    <p:extLst>
      <p:ext uri="{BB962C8B-B14F-4D97-AF65-F5344CB8AC3E}">
        <p14:creationId xmlns:p14="http://schemas.microsoft.com/office/powerpoint/2010/main" xmlns="" val="4026122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bwMode="auto">
          <a:xfrm>
            <a:off x="457200" y="800100"/>
            <a:ext cx="8229600" cy="617538"/>
          </a:xfrm>
          <a:prstGeom prst="rect">
            <a:avLst/>
          </a:prstGeom>
          <a:noFill/>
          <a:ln>
            <a:miter lim="800000"/>
            <a:headEnd/>
            <a:tailEnd/>
          </a:ln>
        </p:spPr>
        <p:txBody>
          <a:bodyPr anchor="ctr"/>
          <a:lstStyle/>
          <a:p>
            <a:pPr eaLnBrk="1" hangingPunct="1"/>
            <a:r>
              <a:rPr lang="en-AU" sz="2000" dirty="0" smtClean="0">
                <a:solidFill>
                  <a:schemeClr val="tx1"/>
                </a:solidFill>
                <a:latin typeface="Arial" charset="0"/>
                <a:ea typeface="ＭＳ Ｐゴシック"/>
                <a:cs typeface="ＭＳ Ｐゴシック"/>
              </a:rPr>
              <a:t>Upper Coomera Branch Library – a level two local level library </a:t>
            </a:r>
          </a:p>
        </p:txBody>
      </p:sp>
      <p:sp>
        <p:nvSpPr>
          <p:cNvPr id="27650" name="Rectangle 3"/>
          <p:cNvSpPr>
            <a:spLocks noGrp="1" noChangeArrowheads="1"/>
          </p:cNvSpPr>
          <p:nvPr>
            <p:ph type="body" sz="half" idx="4294967295"/>
          </p:nvPr>
        </p:nvSpPr>
        <p:spPr bwMode="auto">
          <a:xfrm>
            <a:off x="457200" y="1600200"/>
            <a:ext cx="4033838" cy="4525963"/>
          </a:xfrm>
          <a:prstGeom prst="rect">
            <a:avLst/>
          </a:prstGeom>
          <a:noFill/>
          <a:ln>
            <a:miter lim="800000"/>
            <a:headEnd/>
            <a:tailEnd/>
          </a:ln>
        </p:spPr>
        <p:txBody>
          <a:bodyPr/>
          <a:lstStyle/>
          <a:p>
            <a:pPr marL="0" indent="0" eaLnBrk="1" hangingPunct="1">
              <a:buClr>
                <a:srgbClr val="3399FF"/>
              </a:buClr>
            </a:pPr>
            <a:r>
              <a:rPr lang="en-AU" sz="1200" dirty="0" smtClean="0">
                <a:latin typeface="Arial" charset="0"/>
                <a:ea typeface="ＭＳ Ｐゴシック"/>
                <a:cs typeface="ＭＳ Ｐゴシック"/>
              </a:rPr>
              <a:t>Opened: 14 June 2013</a:t>
            </a:r>
          </a:p>
          <a:p>
            <a:pPr marL="0" indent="0" eaLnBrk="1" hangingPunct="1">
              <a:buClr>
                <a:srgbClr val="3399FF"/>
              </a:buClr>
            </a:pPr>
            <a:r>
              <a:rPr lang="en-AU" sz="1200" dirty="0" smtClean="0">
                <a:latin typeface="Arial" charset="0"/>
                <a:ea typeface="ＭＳ Ｐゴシック"/>
                <a:cs typeface="ＭＳ Ｐゴシック"/>
              </a:rPr>
              <a:t>Architects:</a:t>
            </a:r>
            <a:br>
              <a:rPr lang="en-AU" sz="1200" dirty="0" smtClean="0">
                <a:latin typeface="Arial" charset="0"/>
                <a:ea typeface="ＭＳ Ｐゴシック"/>
                <a:cs typeface="ＭＳ Ｐゴシック"/>
              </a:rPr>
            </a:br>
            <a:r>
              <a:rPr lang="en-AU" sz="1200" dirty="0" smtClean="0">
                <a:latin typeface="Arial" charset="0"/>
                <a:ea typeface="ＭＳ Ｐゴシック"/>
                <a:cs typeface="ＭＳ Ｐゴシック"/>
              </a:rPr>
              <a:t>Interiors :Daryl Jackson Pty Ltd</a:t>
            </a:r>
            <a:br>
              <a:rPr lang="en-AU" sz="1200" dirty="0" smtClean="0">
                <a:latin typeface="Arial" charset="0"/>
                <a:ea typeface="ＭＳ Ｐゴシック"/>
                <a:cs typeface="ＭＳ Ｐゴシック"/>
              </a:rPr>
            </a:br>
            <a:r>
              <a:rPr lang="en-AU" sz="1200" dirty="0" err="1" smtClean="0">
                <a:latin typeface="Arial" charset="0"/>
                <a:ea typeface="ＭＳ Ｐゴシック"/>
                <a:cs typeface="ＭＳ Ｐゴシック"/>
              </a:rPr>
              <a:t>Floorspace</a:t>
            </a:r>
            <a:r>
              <a:rPr lang="en-AU" sz="1200" dirty="0" smtClean="0">
                <a:latin typeface="Arial" charset="0"/>
                <a:ea typeface="ＭＳ Ｐゴシック"/>
                <a:cs typeface="ＭＳ Ｐゴシック"/>
              </a:rPr>
              <a:t>: </a:t>
            </a:r>
            <a:br>
              <a:rPr lang="en-AU" sz="1200" dirty="0" smtClean="0">
                <a:latin typeface="Arial" charset="0"/>
                <a:ea typeface="ＭＳ Ｐゴシック"/>
                <a:cs typeface="ＭＳ Ｐゴシック"/>
              </a:rPr>
            </a:br>
            <a:r>
              <a:rPr lang="en-AU" sz="1200" dirty="0" smtClean="0">
                <a:latin typeface="Arial" charset="0"/>
                <a:ea typeface="ＭＳ Ｐゴシック"/>
                <a:cs typeface="ＭＳ Ｐゴシック"/>
              </a:rPr>
              <a:t>Collection: 35,000</a:t>
            </a:r>
          </a:p>
          <a:p>
            <a:pPr marL="0" indent="0" eaLnBrk="1" hangingPunct="1">
              <a:buClr>
                <a:srgbClr val="3399FF"/>
              </a:buClr>
            </a:pPr>
            <a:r>
              <a:rPr lang="en-AU" sz="1200" dirty="0" smtClean="0">
                <a:latin typeface="Arial" charset="0"/>
                <a:ea typeface="ＭＳ Ｐゴシック"/>
                <a:cs typeface="ＭＳ Ｐゴシック"/>
              </a:rPr>
              <a:t>Public access PCs: </a:t>
            </a:r>
            <a:br>
              <a:rPr lang="en-AU" sz="1200" dirty="0" smtClean="0">
                <a:latin typeface="Arial" charset="0"/>
                <a:ea typeface="ＭＳ Ｐゴシック"/>
                <a:cs typeface="ＭＳ Ｐゴシック"/>
              </a:rPr>
            </a:br>
            <a:r>
              <a:rPr lang="en-AU" sz="1200" dirty="0" smtClean="0">
                <a:latin typeface="Arial" charset="0"/>
                <a:ea typeface="ＭＳ Ｐゴシック"/>
                <a:cs typeface="ＭＳ Ｐゴシック"/>
              </a:rPr>
              <a:t>Average loans per month: </a:t>
            </a:r>
          </a:p>
          <a:p>
            <a:pPr marL="0" indent="0" eaLnBrk="1" hangingPunct="1">
              <a:buClr>
                <a:srgbClr val="3399FF"/>
              </a:buClr>
            </a:pPr>
            <a:r>
              <a:rPr lang="en-AU" sz="1200" dirty="0" smtClean="0">
                <a:latin typeface="Arial" charset="0"/>
                <a:ea typeface="ＭＳ Ｐゴシック"/>
                <a:cs typeface="ＭＳ Ｐゴシック"/>
              </a:rPr>
              <a:t>Average visits per month: 27,000</a:t>
            </a:r>
          </a:p>
          <a:p>
            <a:pPr marL="0" indent="0" eaLnBrk="1" hangingPunct="1">
              <a:buClr>
                <a:srgbClr val="3399FF"/>
              </a:buClr>
            </a:pPr>
            <a:endParaRPr lang="en-AU" sz="1200" dirty="0" smtClean="0">
              <a:latin typeface="Arial" charset="0"/>
              <a:ea typeface="ＭＳ Ｐゴシック"/>
              <a:cs typeface="ＭＳ Ｐゴシック"/>
            </a:endParaRPr>
          </a:p>
          <a:p>
            <a:pPr marL="0" indent="0" eaLnBrk="1" hangingPunct="1"/>
            <a:endParaRPr lang="en-AU" sz="1800" dirty="0" smtClean="0">
              <a:latin typeface="Arial" charset="0"/>
              <a:ea typeface="ＭＳ Ｐゴシック"/>
              <a:cs typeface="ＭＳ Ｐゴシック"/>
            </a:endParaRPr>
          </a:p>
        </p:txBody>
      </p:sp>
      <p:pic>
        <p:nvPicPr>
          <p:cNvPr id="27651" name="Picture 3" descr="CCC 042.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098800" y="1689100"/>
            <a:ext cx="5486400" cy="365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802" r="3972"/>
          <a:stretch/>
        </p:blipFill>
        <p:spPr>
          <a:xfrm>
            <a:off x="1063970" y="1219200"/>
            <a:ext cx="2720630" cy="3950914"/>
          </a:xfrm>
          <a:prstGeom prst="rect">
            <a:avLst/>
          </a:prstGeom>
        </p:spPr>
      </p:pic>
      <p:pic>
        <p:nvPicPr>
          <p:cNvPr id="3" name="Picture 2"/>
          <p:cNvPicPr>
            <a:picLocks noChangeAspect="1"/>
          </p:cNvPicPr>
          <p:nvPr/>
        </p:nvPicPr>
        <p:blipFill>
          <a:blip r:embed="rId3"/>
          <a:stretch>
            <a:fillRect/>
          </a:stretch>
        </p:blipFill>
        <p:spPr>
          <a:xfrm>
            <a:off x="4495800" y="2082800"/>
            <a:ext cx="2806700" cy="2108200"/>
          </a:xfrm>
          <a:prstGeom prst="rect">
            <a:avLst/>
          </a:prstGeom>
        </p:spPr>
      </p:pic>
    </p:spTree>
    <p:extLst>
      <p:ext uri="{BB962C8B-B14F-4D97-AF65-F5344CB8AC3E}">
        <p14:creationId xmlns:p14="http://schemas.microsoft.com/office/powerpoint/2010/main" xmlns="" val="17813303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r>
              <a:rPr lang="en-AU"/>
              <a:t>-</a:t>
            </a:r>
          </a:p>
        </p:txBody>
      </p:sp>
      <p:pic>
        <p:nvPicPr>
          <p:cNvPr id="29698" name="Picture 1" descr="CCC 02.tif"/>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381000"/>
            <a:ext cx="9144000" cy="6094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community_centre_floor_plan.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98463" y="1193800"/>
            <a:ext cx="8224837" cy="355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CCC 01.tif"/>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874950" y="762001"/>
            <a:ext cx="3163650" cy="2108200"/>
          </a:xfrm>
          <a:prstGeom prst="rect">
            <a:avLst/>
          </a:prstGeom>
          <a:noFill/>
          <a:ln w="9525">
            <a:noFill/>
            <a:miter lim="800000"/>
            <a:headEnd/>
            <a:tailEnd/>
          </a:ln>
        </p:spPr>
      </p:pic>
      <p:pic>
        <p:nvPicPr>
          <p:cNvPr id="4" name="Picture 1" descr="CCC 039.jpg"/>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4387850" y="1936750"/>
            <a:ext cx="4095750" cy="2730500"/>
          </a:xfrm>
          <a:prstGeom prst="rect">
            <a:avLst/>
          </a:prstGeom>
          <a:noFill/>
          <a:ln w="9525">
            <a:noFill/>
            <a:miter lim="800000"/>
            <a:headEnd/>
            <a:tailEnd/>
          </a:ln>
        </p:spPr>
      </p:pic>
      <p:pic>
        <p:nvPicPr>
          <p:cNvPr id="5" name="Picture 4" descr="944412_652599031432314_1490351135_n.jpg"/>
          <p:cNvPicPr>
            <a:picLocks noChangeAspect="1"/>
          </p:cNvPicPr>
          <p:nvPr/>
        </p:nvPicPr>
        <p:blipFill rotWithShape="1">
          <a:blip r:embed="rId5">
            <a:extLst>
              <a:ext uri="{28A0092B-C50C-407E-A947-70E740481C1C}">
                <a14:useLocalDpi xmlns:a14="http://schemas.microsoft.com/office/drawing/2010/main" xmlns="" val="0"/>
              </a:ext>
            </a:extLst>
          </a:blip>
          <a:srcRect t="22220"/>
          <a:stretch/>
        </p:blipFill>
        <p:spPr>
          <a:xfrm>
            <a:off x="717105" y="3302000"/>
            <a:ext cx="3570518" cy="2082802"/>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ChangeArrowheads="1"/>
          </p:cNvSpPr>
          <p:nvPr/>
        </p:nvSpPr>
        <p:spPr bwMode="auto">
          <a:xfrm>
            <a:off x="682625" y="5264150"/>
            <a:ext cx="2466741" cy="307777"/>
          </a:xfrm>
          <a:prstGeom prst="rect">
            <a:avLst/>
          </a:prstGeom>
          <a:noFill/>
          <a:ln w="9525">
            <a:noFill/>
            <a:miter lim="800000"/>
            <a:headEnd/>
            <a:tailEnd/>
          </a:ln>
        </p:spPr>
        <p:txBody>
          <a:bodyPr wrap="none">
            <a:spAutoFit/>
          </a:bodyPr>
          <a:lstStyle/>
          <a:p>
            <a:r>
              <a:rPr lang="en-US" sz="1400" dirty="0"/>
              <a:t>Photos: </a:t>
            </a:r>
            <a:r>
              <a:rPr lang="en-US" sz="1400" dirty="0" err="1"/>
              <a:t>johnmillsphoto.com.au</a:t>
            </a:r>
            <a:endParaRPr lang="en-US" sz="1400" dirty="0"/>
          </a:p>
        </p:txBody>
      </p:sp>
      <p:pic>
        <p:nvPicPr>
          <p:cNvPr id="34818" name="Picture 5" descr="20130429_085856.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203700" y="3543300"/>
            <a:ext cx="2946400" cy="2209800"/>
          </a:xfrm>
          <a:prstGeom prst="rect">
            <a:avLst/>
          </a:prstGeom>
          <a:noFill/>
          <a:ln w="9525">
            <a:noFill/>
            <a:miter lim="800000"/>
            <a:headEnd/>
            <a:tailEnd/>
          </a:ln>
        </p:spPr>
      </p:pic>
      <p:pic>
        <p:nvPicPr>
          <p:cNvPr id="34819" name="Picture 6" descr="20130429_085934.jpg"/>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5041900" y="939800"/>
            <a:ext cx="3175000" cy="2381250"/>
          </a:xfrm>
          <a:prstGeom prst="rect">
            <a:avLst/>
          </a:prstGeom>
          <a:noFill/>
          <a:ln w="9525">
            <a:noFill/>
            <a:miter lim="800000"/>
            <a:headEnd/>
            <a:tailEnd/>
          </a:ln>
        </p:spPr>
      </p:pic>
      <p:pic>
        <p:nvPicPr>
          <p:cNvPr id="34820" name="Picture 7" descr="20130429_085947.jpg"/>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800100" y="939800"/>
            <a:ext cx="3251200"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1003300" y="1651000"/>
            <a:ext cx="2933700" cy="369888"/>
          </a:xfrm>
          <a:prstGeom prst="rect">
            <a:avLst/>
          </a:prstGeom>
          <a:noFill/>
          <a:ln w="9525">
            <a:noFill/>
            <a:miter lim="800000"/>
            <a:headEnd/>
            <a:tailEnd/>
          </a:ln>
        </p:spPr>
        <p:txBody>
          <a:bodyPr>
            <a:spAutoFit/>
          </a:bodyPr>
          <a:lstStyle/>
          <a:p>
            <a:r>
              <a:rPr lang="en-US"/>
              <a:t>Thank you </a:t>
            </a:r>
          </a:p>
        </p:txBody>
      </p:sp>
      <p:pic>
        <p:nvPicPr>
          <p:cNvPr id="2" name="Picture 1" descr="DSC00360.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086100" y="1651000"/>
            <a:ext cx="4800600" cy="360045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20130429_090155.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98500" y="993775"/>
            <a:ext cx="3060700" cy="2295525"/>
          </a:xfrm>
          <a:prstGeom prst="rect">
            <a:avLst/>
          </a:prstGeom>
          <a:noFill/>
          <a:ln w="9525">
            <a:noFill/>
            <a:miter lim="800000"/>
            <a:headEnd/>
            <a:tailEnd/>
          </a:ln>
        </p:spPr>
      </p:pic>
      <p:pic>
        <p:nvPicPr>
          <p:cNvPr id="36866" name="Picture 2" descr="20130429_090314.jpg"/>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bwMode="auto">
          <a:xfrm>
            <a:off x="6311900" y="1031875"/>
            <a:ext cx="1943100" cy="2312422"/>
          </a:xfrm>
          <a:prstGeom prst="rect">
            <a:avLst/>
          </a:prstGeom>
          <a:noFill/>
          <a:ln w="9525">
            <a:noFill/>
            <a:miter lim="800000"/>
            <a:headEnd/>
            <a:tailEnd/>
          </a:ln>
        </p:spPr>
      </p:pic>
      <p:pic>
        <p:nvPicPr>
          <p:cNvPr id="36867" name="Picture 5" descr="20130429_095126 (1).jpg"/>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1511301" y="3581400"/>
            <a:ext cx="1447800" cy="1931141"/>
          </a:xfrm>
          <a:prstGeom prst="rect">
            <a:avLst/>
          </a:prstGeom>
          <a:noFill/>
          <a:ln w="9525">
            <a:noFill/>
            <a:miter lim="800000"/>
            <a:headEnd/>
            <a:tailEnd/>
          </a:ln>
        </p:spPr>
      </p:pic>
      <p:pic>
        <p:nvPicPr>
          <p:cNvPr id="36868" name="Picture 6" descr="20130429_095730.jpg"/>
          <p:cNvPicPr>
            <a:picLocks noChangeAspect="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4372769" y="3442441"/>
            <a:ext cx="2760662" cy="2070100"/>
          </a:xfrm>
          <a:prstGeom prst="rect">
            <a:avLst/>
          </a:prstGeom>
          <a:noFill/>
          <a:ln w="9525">
            <a:noFill/>
            <a:miter lim="800000"/>
            <a:headEnd/>
            <a:tailEnd/>
          </a:ln>
        </p:spPr>
      </p:pic>
      <p:pic>
        <p:nvPicPr>
          <p:cNvPr id="36869" name="Picture 7" descr="20130429_101843.jpg"/>
          <p:cNvPicPr>
            <a:picLocks noChangeAspect="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4310063" y="1112837"/>
            <a:ext cx="1443037" cy="192404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20130429_091157.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723900" y="1006475"/>
            <a:ext cx="3136900" cy="2352675"/>
          </a:xfrm>
          <a:prstGeom prst="rect">
            <a:avLst/>
          </a:prstGeom>
          <a:noFill/>
          <a:ln w="9525">
            <a:noFill/>
            <a:miter lim="800000"/>
            <a:headEnd/>
            <a:tailEnd/>
          </a:ln>
        </p:spPr>
      </p:pic>
      <p:pic>
        <p:nvPicPr>
          <p:cNvPr id="38914" name="Picture 2" descr="20130429_091221.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351338" y="1866900"/>
            <a:ext cx="4149725" cy="3111500"/>
          </a:xfrm>
          <a:prstGeom prst="rect">
            <a:avLst/>
          </a:prstGeom>
          <a:noFill/>
          <a:ln w="9525">
            <a:noFill/>
            <a:miter lim="800000"/>
            <a:headEnd/>
            <a:tailEnd/>
          </a:ln>
        </p:spPr>
      </p:pic>
      <p:pic>
        <p:nvPicPr>
          <p:cNvPr id="38915" name="Picture 3" descr="20130429_090711.jpg"/>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006600" y="3454400"/>
            <a:ext cx="2006600" cy="241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Placeholder 2"/>
          <p:cNvSpPr>
            <a:spLocks/>
          </p:cNvSpPr>
          <p:nvPr/>
        </p:nvSpPr>
        <p:spPr bwMode="auto">
          <a:xfrm>
            <a:off x="981075" y="90328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a:solidFill>
                <a:srgbClr val="434244"/>
              </a:solidFill>
              <a:latin typeface="Arial" charset="0"/>
            </a:endParaRPr>
          </a:p>
        </p:txBody>
      </p:sp>
      <p:pic>
        <p:nvPicPr>
          <p:cNvPr id="51203" name="Picture 3" descr="moving1"/>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587374" y="1728787"/>
            <a:ext cx="4349751" cy="3262313"/>
          </a:xfrm>
          <a:prstGeom prst="rect">
            <a:avLst/>
          </a:prstGeom>
          <a:noFill/>
        </p:spPr>
      </p:pic>
      <p:pic>
        <p:nvPicPr>
          <p:cNvPr id="51205" name="Picture 5" descr="moving9"/>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260974" y="2206624"/>
            <a:ext cx="3103033" cy="2327275"/>
          </a:xfrm>
          <a:prstGeom prst="rect">
            <a:avLst/>
          </a:prstGeom>
          <a:noFill/>
        </p:spPr>
      </p:pic>
      <p:sp>
        <p:nvSpPr>
          <p:cNvPr id="2" name="TextBox 1"/>
          <p:cNvSpPr txBox="1"/>
          <p:nvPr/>
        </p:nvSpPr>
        <p:spPr>
          <a:xfrm>
            <a:off x="711200" y="903288"/>
            <a:ext cx="6324600" cy="376237"/>
          </a:xfrm>
          <a:prstGeom prst="rect">
            <a:avLst/>
          </a:prstGeom>
          <a:noFill/>
        </p:spPr>
        <p:txBody>
          <a:bodyPr wrap="square" rtlCol="0">
            <a:spAutoFit/>
          </a:bodyPr>
          <a:lstStyle/>
          <a:p>
            <a:r>
              <a:rPr lang="en-US" dirty="0" smtClean="0"/>
              <a:t>Helensvale Library and Cultural Centre -  a level one library</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Helensvale Library &amp; Community Centre construction 20 March 2013"/>
          <p:cNvPicPr>
            <a:picLocks noChangeAspect="1" noChangeArrowheads="1"/>
          </p:cNvPicPr>
          <p:nvPr/>
        </p:nvPicPr>
        <p:blipFill rotWithShape="1">
          <a:blip r:embed="rId2" cstate="print">
            <a:extLst>
              <a:ext uri="{28A0092B-C50C-407E-A947-70E740481C1C}">
                <a14:useLocalDpi xmlns:a14="http://schemas.microsoft.com/office/drawing/2010/main" xmlns=""/>
              </a:ext>
            </a:extLst>
          </a:blip>
          <a:srcRect t="4942" b="21825"/>
          <a:stretch/>
        </p:blipFill>
        <p:spPr bwMode="auto">
          <a:xfrm>
            <a:off x="5143500" y="998539"/>
            <a:ext cx="3171825" cy="1693862"/>
          </a:xfrm>
          <a:prstGeom prst="rect">
            <a:avLst/>
          </a:prstGeom>
          <a:noFill/>
          <a:ln w="9525">
            <a:noFill/>
            <a:miter lim="800000"/>
            <a:headEnd/>
            <a:tailEnd/>
          </a:ln>
        </p:spPr>
      </p:pic>
      <p:pic>
        <p:nvPicPr>
          <p:cNvPr id="50178" name="Picture 7" descr="Helensvale Library &amp; Community Centre construction 20 March 2013"/>
          <p:cNvPicPr>
            <a:picLocks noChangeAspect="1" noChangeArrowheads="1"/>
          </p:cNvPicPr>
          <p:nvPr/>
        </p:nvPicPr>
        <p:blipFill rotWithShape="1">
          <a:blip r:embed="rId3" cstate="print">
            <a:extLst>
              <a:ext uri="{28A0092B-C50C-407E-A947-70E740481C1C}">
                <a14:useLocalDpi xmlns:a14="http://schemas.microsoft.com/office/drawing/2010/main" xmlns=""/>
              </a:ext>
            </a:extLst>
          </a:blip>
          <a:srcRect b="15995"/>
          <a:stretch/>
        </p:blipFill>
        <p:spPr bwMode="auto">
          <a:xfrm>
            <a:off x="418225" y="2927350"/>
            <a:ext cx="4378325" cy="1917700"/>
          </a:xfrm>
          <a:prstGeom prst="rect">
            <a:avLst/>
          </a:prstGeom>
          <a:noFill/>
          <a:ln w="9525">
            <a:noFill/>
            <a:miter lim="800000"/>
            <a:headEnd/>
            <a:tailEnd/>
          </a:ln>
        </p:spPr>
      </p:pic>
      <p:sp>
        <p:nvSpPr>
          <p:cNvPr id="50179" name="Text Placeholder 2"/>
          <p:cNvSpPr>
            <a:spLocks/>
          </p:cNvSpPr>
          <p:nvPr/>
        </p:nvSpPr>
        <p:spPr bwMode="auto">
          <a:xfrm>
            <a:off x="800100" y="884238"/>
            <a:ext cx="3805238" cy="1582737"/>
          </a:xfrm>
          <a:prstGeom prst="rect">
            <a:avLst/>
          </a:prstGeom>
          <a:noFill/>
          <a:ln w="9525">
            <a:noFill/>
            <a:miter lim="800000"/>
            <a:headEnd/>
            <a:tailEnd/>
          </a:ln>
        </p:spPr>
        <p:txBody>
          <a:bodyPr lIns="0" tIns="0" rIns="0" bIns="0"/>
          <a:lstStyle/>
          <a:p>
            <a:pPr>
              <a:lnSpc>
                <a:spcPts val="2100"/>
              </a:lnSpc>
              <a:buClr>
                <a:srgbClr val="CC1C55"/>
              </a:buClr>
            </a:pPr>
            <a:endParaRPr lang="en-AU" sz="2200" b="1" dirty="0">
              <a:solidFill>
                <a:srgbClr val="434244"/>
              </a:solidFill>
              <a:latin typeface="Arial" charset="0"/>
            </a:endParaRPr>
          </a:p>
          <a:p>
            <a:pPr>
              <a:lnSpc>
                <a:spcPts val="2100"/>
              </a:lnSpc>
              <a:buClr>
                <a:srgbClr val="CC1C55"/>
              </a:buClr>
            </a:pPr>
            <a:endParaRPr lang="en-AU" sz="2200" b="1" dirty="0">
              <a:solidFill>
                <a:srgbClr val="434244"/>
              </a:solidFill>
              <a:latin typeface="Arial" charset="0"/>
            </a:endParaRPr>
          </a:p>
          <a:p>
            <a:pPr>
              <a:lnSpc>
                <a:spcPts val="2100"/>
              </a:lnSpc>
              <a:buClr>
                <a:srgbClr val="CC1C55"/>
              </a:buClr>
            </a:pPr>
            <a:endParaRPr lang="en-AU" sz="2000" b="1" dirty="0">
              <a:solidFill>
                <a:srgbClr val="434244"/>
              </a:solidFill>
              <a:latin typeface="Arial" charset="0"/>
            </a:endParaRPr>
          </a:p>
        </p:txBody>
      </p:sp>
      <p:sp>
        <p:nvSpPr>
          <p:cNvPr id="50180" name="Text Box 9"/>
          <p:cNvSpPr txBox="1">
            <a:spLocks noChangeArrowheads="1"/>
          </p:cNvSpPr>
          <p:nvPr/>
        </p:nvSpPr>
        <p:spPr bwMode="auto">
          <a:xfrm>
            <a:off x="5572125" y="3886200"/>
            <a:ext cx="2514600" cy="923330"/>
          </a:xfrm>
          <a:prstGeom prst="rect">
            <a:avLst/>
          </a:prstGeom>
          <a:noFill/>
          <a:ln w="9525">
            <a:noFill/>
            <a:miter lim="800000"/>
            <a:headEnd/>
            <a:tailEnd/>
          </a:ln>
        </p:spPr>
        <p:txBody>
          <a:bodyPr>
            <a:spAutoFit/>
          </a:bodyPr>
          <a:lstStyle/>
          <a:p>
            <a:pPr defTabSz="914400">
              <a:spcBef>
                <a:spcPct val="50000"/>
              </a:spcBef>
            </a:pPr>
            <a:r>
              <a:rPr lang="en-AU" b="1" dirty="0">
                <a:solidFill>
                  <a:srgbClr val="434244"/>
                </a:solidFill>
              </a:rPr>
              <a:t>Opened 17 July </a:t>
            </a:r>
            <a:r>
              <a:rPr lang="en-AU" b="1" dirty="0" smtClean="0">
                <a:solidFill>
                  <a:srgbClr val="434244"/>
                </a:solidFill>
              </a:rPr>
              <a:t>2013</a:t>
            </a:r>
            <a:br>
              <a:rPr lang="en-AU" b="1" dirty="0" smtClean="0">
                <a:solidFill>
                  <a:srgbClr val="434244"/>
                </a:solidFill>
              </a:rPr>
            </a:br>
            <a:r>
              <a:rPr lang="en-AU" b="1" dirty="0" smtClean="0">
                <a:solidFill>
                  <a:srgbClr val="434244"/>
                </a:solidFill>
              </a:rPr>
              <a:t/>
            </a:r>
            <a:br>
              <a:rPr lang="en-AU" b="1" dirty="0" smtClean="0">
                <a:solidFill>
                  <a:srgbClr val="434244"/>
                </a:solidFill>
              </a:rPr>
            </a:br>
            <a:r>
              <a:rPr lang="en-AU" b="1" dirty="0" smtClean="0">
                <a:solidFill>
                  <a:srgbClr val="434244"/>
                </a:solidFill>
              </a:rPr>
              <a:t>42,000 visits in a month</a:t>
            </a:r>
            <a:endParaRPr lang="en-AU" b="1" dirty="0">
              <a:solidFill>
                <a:srgbClr val="434244"/>
              </a:solidFill>
            </a:endParaRPr>
          </a:p>
        </p:txBody>
      </p:sp>
      <p:sp>
        <p:nvSpPr>
          <p:cNvPr id="2" name="Rectangle 1"/>
          <p:cNvSpPr/>
          <p:nvPr/>
        </p:nvSpPr>
        <p:spPr>
          <a:xfrm>
            <a:off x="545225" y="884238"/>
            <a:ext cx="3786350" cy="369332"/>
          </a:xfrm>
          <a:prstGeom prst="rect">
            <a:avLst/>
          </a:prstGeom>
        </p:spPr>
        <p:txBody>
          <a:bodyPr wrap="none">
            <a:spAutoFit/>
          </a:bodyPr>
          <a:lstStyle/>
          <a:p>
            <a:r>
              <a:rPr lang="en-US" dirty="0"/>
              <a:t>Helensvale Library and Cultural Centre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Placeholder 2"/>
          <p:cNvSpPr>
            <a:spLocks/>
          </p:cNvSpPr>
          <p:nvPr/>
        </p:nvSpPr>
        <p:spPr bwMode="auto">
          <a:xfrm>
            <a:off x="819150" y="88423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a:solidFill>
                <a:srgbClr val="434244"/>
              </a:solidFill>
              <a:latin typeface="Arial" charset="0"/>
            </a:endParaRPr>
          </a:p>
        </p:txBody>
      </p:sp>
      <p:sp>
        <p:nvSpPr>
          <p:cNvPr id="49154" name="Text Placeholder 2"/>
          <p:cNvSpPr>
            <a:spLocks/>
          </p:cNvSpPr>
          <p:nvPr/>
        </p:nvSpPr>
        <p:spPr bwMode="auto">
          <a:xfrm>
            <a:off x="981075" y="90328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dirty="0">
              <a:solidFill>
                <a:srgbClr val="434244"/>
              </a:solidFill>
              <a:latin typeface="Arial" charset="0"/>
            </a:endParaRPr>
          </a:p>
        </p:txBody>
      </p:sp>
      <p:sp>
        <p:nvSpPr>
          <p:cNvPr id="2" name="Rectangle 1"/>
          <p:cNvSpPr/>
          <p:nvPr/>
        </p:nvSpPr>
        <p:spPr>
          <a:xfrm>
            <a:off x="5257800" y="1054100"/>
            <a:ext cx="3225800" cy="5016759"/>
          </a:xfrm>
          <a:prstGeom prst="rect">
            <a:avLst/>
          </a:prstGeom>
        </p:spPr>
        <p:txBody>
          <a:bodyPr wrap="square">
            <a:spAutoFit/>
          </a:bodyPr>
          <a:lstStyle/>
          <a:p>
            <a:r>
              <a:rPr lang="fr-FR" sz="1600" dirty="0" err="1" smtClean="0"/>
              <a:t>Dear</a:t>
            </a:r>
            <a:r>
              <a:rPr lang="fr-FR" sz="1600" dirty="0" smtClean="0"/>
              <a:t> </a:t>
            </a:r>
            <a:r>
              <a:rPr lang="fr-FR" sz="1600" dirty="0" err="1"/>
              <a:t>temporary</a:t>
            </a:r>
            <a:r>
              <a:rPr lang="fr-FR" sz="1600" dirty="0"/>
              <a:t> Library, </a:t>
            </a:r>
          </a:p>
          <a:p>
            <a:endParaRPr lang="fr-FR" sz="1600" dirty="0"/>
          </a:p>
          <a:p>
            <a:r>
              <a:rPr lang="fr-FR" sz="1600" dirty="0"/>
              <a:t>We have known each </a:t>
            </a:r>
            <a:r>
              <a:rPr lang="fr-FR" sz="1600" dirty="0" err="1"/>
              <a:t>other</a:t>
            </a:r>
            <a:r>
              <a:rPr lang="fr-FR" sz="1600" dirty="0"/>
              <a:t> for more </a:t>
            </a:r>
            <a:r>
              <a:rPr lang="fr-FR" sz="1600" dirty="0" err="1"/>
              <a:t>than</a:t>
            </a:r>
            <a:r>
              <a:rPr lang="fr-FR" sz="1600" dirty="0"/>
              <a:t> a </a:t>
            </a:r>
            <a:r>
              <a:rPr lang="fr-FR" sz="1600" dirty="0" err="1"/>
              <a:t>year</a:t>
            </a:r>
            <a:r>
              <a:rPr lang="fr-FR" sz="1600" dirty="0"/>
              <a:t>, </a:t>
            </a:r>
            <a:r>
              <a:rPr lang="fr-FR" sz="1600" dirty="0" err="1"/>
              <a:t>you</a:t>
            </a:r>
            <a:r>
              <a:rPr lang="fr-FR" sz="1600" dirty="0"/>
              <a:t> have </a:t>
            </a:r>
            <a:r>
              <a:rPr lang="fr-FR" sz="1600" dirty="0" err="1"/>
              <a:t>served</a:t>
            </a:r>
            <a:r>
              <a:rPr lang="fr-FR" sz="1600" dirty="0"/>
              <a:t> us </a:t>
            </a:r>
            <a:r>
              <a:rPr lang="fr-FR" sz="1600" dirty="0" err="1"/>
              <a:t>well</a:t>
            </a:r>
            <a:r>
              <a:rPr lang="fr-FR" sz="1600" dirty="0"/>
              <a:t>, but </a:t>
            </a:r>
            <a:r>
              <a:rPr lang="fr-FR" sz="1600" dirty="0" err="1"/>
              <a:t>after</a:t>
            </a:r>
            <a:r>
              <a:rPr lang="fr-FR" sz="1600" dirty="0"/>
              <a:t> </a:t>
            </a:r>
            <a:r>
              <a:rPr lang="fr-FR" sz="1600" dirty="0" err="1"/>
              <a:t>tonight</a:t>
            </a:r>
            <a:r>
              <a:rPr lang="fr-FR" sz="1600" dirty="0"/>
              <a:t> I </a:t>
            </a:r>
            <a:r>
              <a:rPr lang="fr-FR" sz="1600" dirty="0" err="1"/>
              <a:t>think</a:t>
            </a:r>
            <a:r>
              <a:rPr lang="fr-FR" sz="1600" dirty="0"/>
              <a:t> </a:t>
            </a:r>
            <a:r>
              <a:rPr lang="fr-FR" sz="1600" dirty="0" err="1"/>
              <a:t>it</a:t>
            </a:r>
            <a:r>
              <a:rPr lang="fr-FR" sz="1600" dirty="0"/>
              <a:t> </a:t>
            </a:r>
            <a:r>
              <a:rPr lang="fr-FR" sz="1600" dirty="0" err="1"/>
              <a:t>is</a:t>
            </a:r>
            <a:r>
              <a:rPr lang="fr-FR" sz="1600" dirty="0"/>
              <a:t> time </a:t>
            </a:r>
            <a:r>
              <a:rPr lang="fr-FR" sz="1600" dirty="0" err="1"/>
              <a:t>we</a:t>
            </a:r>
            <a:r>
              <a:rPr lang="fr-FR" sz="1600" dirty="0"/>
              <a:t> </a:t>
            </a:r>
            <a:r>
              <a:rPr lang="fr-FR" sz="1600" dirty="0" err="1"/>
              <a:t>stopped</a:t>
            </a:r>
            <a:r>
              <a:rPr lang="fr-FR" sz="1600" dirty="0"/>
              <a:t> </a:t>
            </a:r>
            <a:r>
              <a:rPr lang="fr-FR" sz="1600" dirty="0" err="1"/>
              <a:t>seeing</a:t>
            </a:r>
            <a:r>
              <a:rPr lang="fr-FR" sz="1600" dirty="0"/>
              <a:t> each </a:t>
            </a:r>
            <a:r>
              <a:rPr lang="fr-FR" sz="1600" dirty="0" err="1"/>
              <a:t>other</a:t>
            </a:r>
            <a:r>
              <a:rPr lang="fr-FR" sz="1600" dirty="0"/>
              <a:t>.</a:t>
            </a:r>
          </a:p>
          <a:p>
            <a:endParaRPr lang="fr-FR" sz="1600" dirty="0"/>
          </a:p>
          <a:p>
            <a:r>
              <a:rPr lang="fr-FR" sz="1600" dirty="0" err="1"/>
              <a:t>It's</a:t>
            </a:r>
            <a:r>
              <a:rPr lang="fr-FR" sz="1600" dirty="0"/>
              <a:t> not </a:t>
            </a:r>
            <a:r>
              <a:rPr lang="fr-FR" sz="1600" dirty="0" err="1"/>
              <a:t>you</a:t>
            </a:r>
            <a:r>
              <a:rPr lang="fr-FR" sz="1600" dirty="0"/>
              <a:t>, </a:t>
            </a:r>
            <a:r>
              <a:rPr lang="fr-FR" sz="1600" dirty="0" err="1"/>
              <a:t>it's</a:t>
            </a:r>
            <a:r>
              <a:rPr lang="fr-FR" sz="1600" dirty="0"/>
              <a:t> me. </a:t>
            </a:r>
          </a:p>
          <a:p>
            <a:endParaRPr lang="fr-FR" sz="1600" dirty="0"/>
          </a:p>
          <a:p>
            <a:r>
              <a:rPr lang="fr-FR" sz="1600" dirty="0"/>
              <a:t>I have met a newer, </a:t>
            </a:r>
            <a:r>
              <a:rPr lang="fr-FR" sz="1600" dirty="0" err="1"/>
              <a:t>bigger</a:t>
            </a:r>
            <a:r>
              <a:rPr lang="fr-FR" sz="1600" dirty="0"/>
              <a:t> and </a:t>
            </a:r>
            <a:r>
              <a:rPr lang="fr-FR" sz="1600" dirty="0" err="1"/>
              <a:t>better</a:t>
            </a:r>
            <a:r>
              <a:rPr lang="fr-FR" sz="1600" dirty="0"/>
              <a:t> Library and I </a:t>
            </a:r>
            <a:r>
              <a:rPr lang="fr-FR" sz="1600" dirty="0" err="1"/>
              <a:t>think</a:t>
            </a:r>
            <a:r>
              <a:rPr lang="fr-FR" sz="1600" dirty="0"/>
              <a:t> by </a:t>
            </a:r>
            <a:r>
              <a:rPr lang="fr-FR" sz="1600" dirty="0" err="1"/>
              <a:t>mid-next</a:t>
            </a:r>
            <a:r>
              <a:rPr lang="fr-FR" sz="1600" dirty="0"/>
              <a:t> </a:t>
            </a:r>
            <a:r>
              <a:rPr lang="fr-FR" sz="1600" dirty="0" err="1"/>
              <a:t>month</a:t>
            </a:r>
            <a:r>
              <a:rPr lang="fr-FR" sz="1600" dirty="0"/>
              <a:t> </a:t>
            </a:r>
            <a:r>
              <a:rPr lang="fr-FR" sz="1600" dirty="0" err="1"/>
              <a:t>we</a:t>
            </a:r>
            <a:r>
              <a:rPr lang="fr-FR" sz="1600" dirty="0"/>
              <a:t> </a:t>
            </a:r>
            <a:r>
              <a:rPr lang="fr-FR" sz="1600" dirty="0" err="1"/>
              <a:t>will</a:t>
            </a:r>
            <a:r>
              <a:rPr lang="fr-FR" sz="1600" dirty="0"/>
              <a:t> </a:t>
            </a:r>
            <a:r>
              <a:rPr lang="fr-FR" sz="1600" dirty="0" err="1"/>
              <a:t>be</a:t>
            </a:r>
            <a:r>
              <a:rPr lang="fr-FR" sz="1600" dirty="0"/>
              <a:t> </a:t>
            </a:r>
            <a:r>
              <a:rPr lang="fr-FR" sz="1600" dirty="0" err="1"/>
              <a:t>seeing</a:t>
            </a:r>
            <a:r>
              <a:rPr lang="fr-FR" sz="1600" dirty="0"/>
              <a:t> a lot of each </a:t>
            </a:r>
            <a:r>
              <a:rPr lang="fr-FR" sz="1600" dirty="0" err="1"/>
              <a:t>other</a:t>
            </a:r>
            <a:r>
              <a:rPr lang="fr-FR" sz="1600" dirty="0"/>
              <a:t>. </a:t>
            </a:r>
          </a:p>
          <a:p>
            <a:endParaRPr lang="fr-FR" sz="1600" dirty="0"/>
          </a:p>
          <a:p>
            <a:r>
              <a:rPr lang="fr-FR" sz="1600" dirty="0"/>
              <a:t>Take care with yourself (out in the mines).</a:t>
            </a:r>
          </a:p>
          <a:p>
            <a:endParaRPr lang="fr-FR" sz="1600" dirty="0"/>
          </a:p>
          <a:p>
            <a:r>
              <a:rPr lang="fr-FR" sz="1600" dirty="0"/>
              <a:t>Regards</a:t>
            </a:r>
          </a:p>
          <a:p>
            <a:endParaRPr lang="fr-FR" sz="1600" dirty="0"/>
          </a:p>
          <a:p>
            <a:r>
              <a:rPr lang="fr-FR" sz="1600" dirty="0"/>
              <a:t>W</a:t>
            </a:r>
            <a:endParaRPr lang="en-US" sz="1600" dirty="0"/>
          </a:p>
        </p:txBody>
      </p:sp>
      <p:pic>
        <p:nvPicPr>
          <p:cNvPr id="3" name="Picture 2" descr="21343_479034022177893_1568088605_n.jp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819150" y="1790700"/>
            <a:ext cx="4030133" cy="3022600"/>
          </a:xfrm>
          <a:prstGeom prst="rect">
            <a:avLst/>
          </a:prstGeom>
        </p:spPr>
      </p:pic>
    </p:spTree>
    <p:extLst>
      <p:ext uri="{BB962C8B-B14F-4D97-AF65-F5344CB8AC3E}">
        <p14:creationId xmlns:p14="http://schemas.microsoft.com/office/powerpoint/2010/main" xmlns="" val="33283396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43250" y="965200"/>
            <a:ext cx="3409950" cy="45466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hel5"/>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5307013" y="958850"/>
            <a:ext cx="2109787" cy="2101850"/>
          </a:xfrm>
          <a:prstGeom prst="rect">
            <a:avLst/>
          </a:prstGeom>
          <a:noFill/>
        </p:spPr>
      </p:pic>
      <p:pic>
        <p:nvPicPr>
          <p:cNvPr id="54276" name="Picture 4" descr="hel6"/>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502275" y="3239818"/>
            <a:ext cx="1792287" cy="2414659"/>
          </a:xfrm>
          <a:prstGeom prst="rect">
            <a:avLst/>
          </a:prstGeom>
          <a:noFill/>
        </p:spPr>
      </p:pic>
      <p:pic>
        <p:nvPicPr>
          <p:cNvPr id="54277" name="Picture 5" descr="hel3"/>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219200" y="958850"/>
            <a:ext cx="3019425" cy="2012950"/>
          </a:xfrm>
          <a:prstGeom prst="rect">
            <a:avLst/>
          </a:prstGeom>
          <a:noFill/>
        </p:spPr>
      </p:pic>
      <p:pic>
        <p:nvPicPr>
          <p:cNvPr id="54279" name="Picture 7" descr="17 July 2013 110"/>
          <p:cNvPicPr>
            <a:picLocks noChangeAspect="1" noChangeArrowheads="1"/>
          </p:cNvPicPr>
          <p:nvPr/>
        </p:nvPicPr>
        <p:blipFill rotWithShape="1">
          <a:blip r:embed="rId5" cstate="print">
            <a:extLst>
              <a:ext uri="{28A0092B-C50C-407E-A947-70E740481C1C}">
                <a14:useLocalDpi xmlns:a14="http://schemas.microsoft.com/office/drawing/2010/main" xmlns=""/>
              </a:ext>
            </a:extLst>
          </a:blip>
          <a:srcRect/>
          <a:stretch/>
        </p:blipFill>
        <p:spPr bwMode="auto">
          <a:xfrm>
            <a:off x="1219201" y="3367088"/>
            <a:ext cx="3019424" cy="2155760"/>
          </a:xfrm>
          <a:prstGeom prst="rect">
            <a:avLst/>
          </a:prstGeom>
          <a:noFill/>
        </p:spPr>
      </p:pic>
      <p:sp>
        <p:nvSpPr>
          <p:cNvPr id="6" name="Rectangle 4"/>
          <p:cNvSpPr>
            <a:spLocks noChangeArrowheads="1"/>
          </p:cNvSpPr>
          <p:nvPr/>
        </p:nvSpPr>
        <p:spPr bwMode="auto">
          <a:xfrm>
            <a:off x="6010275" y="5654477"/>
            <a:ext cx="2466741" cy="307777"/>
          </a:xfrm>
          <a:prstGeom prst="rect">
            <a:avLst/>
          </a:prstGeom>
          <a:noFill/>
          <a:ln w="9525">
            <a:noFill/>
            <a:miter lim="800000"/>
            <a:headEnd/>
            <a:tailEnd/>
          </a:ln>
        </p:spPr>
        <p:txBody>
          <a:bodyPr wrap="none">
            <a:spAutoFit/>
          </a:bodyPr>
          <a:lstStyle/>
          <a:p>
            <a:r>
              <a:rPr lang="en-US" sz="1400" dirty="0"/>
              <a:t>Photos: </a:t>
            </a:r>
            <a:r>
              <a:rPr lang="en-US" sz="1400" dirty="0" err="1"/>
              <a:t>johnmillsphoto.com.au</a:t>
            </a:r>
            <a:endParaRPr lang="en-US" sz="1400"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Placeholder 2"/>
          <p:cNvSpPr>
            <a:spLocks/>
          </p:cNvSpPr>
          <p:nvPr/>
        </p:nvSpPr>
        <p:spPr bwMode="auto">
          <a:xfrm>
            <a:off x="819150" y="88423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dirty="0">
              <a:solidFill>
                <a:srgbClr val="434244"/>
              </a:solidFill>
              <a:latin typeface="Arial" charset="0"/>
            </a:endParaRPr>
          </a:p>
        </p:txBody>
      </p:sp>
      <p:sp>
        <p:nvSpPr>
          <p:cNvPr id="2" name="Rectangle 1"/>
          <p:cNvSpPr/>
          <p:nvPr/>
        </p:nvSpPr>
        <p:spPr>
          <a:xfrm>
            <a:off x="4401347" y="1783983"/>
            <a:ext cx="3621879" cy="3293209"/>
          </a:xfrm>
          <a:prstGeom prst="rect">
            <a:avLst/>
          </a:prstGeom>
        </p:spPr>
        <p:txBody>
          <a:bodyPr wrap="square">
            <a:spAutoFit/>
          </a:bodyPr>
          <a:lstStyle/>
          <a:p>
            <a:r>
              <a:rPr lang="en-US" sz="1600" dirty="0"/>
              <a:t>This Saturday afternoon the City is looking for your input on the draft Cultural Strategy.</a:t>
            </a:r>
          </a:p>
          <a:p>
            <a:endParaRPr lang="en-US" sz="1600" dirty="0"/>
          </a:p>
          <a:p>
            <a:r>
              <a:rPr lang="en-US" sz="1600" dirty="0"/>
              <a:t>If you would like to have a look around, take in some cool sounds and lounge around the forecourt come on down from 1.00pm to 4.00pm (and buy a sausage from the Rotary Trailer!)</a:t>
            </a:r>
          </a:p>
          <a:p>
            <a:endParaRPr lang="en-US" sz="1600" dirty="0"/>
          </a:p>
          <a:p>
            <a:r>
              <a:rPr lang="en-US" sz="1600" dirty="0"/>
              <a:t>PS Would greatly appreciate it if you could like &amp; share this post amongst your own Facebook friends </a:t>
            </a:r>
          </a:p>
        </p:txBody>
      </p:sp>
      <p:pic>
        <p:nvPicPr>
          <p:cNvPr id="3" name="Picture 2" descr="999869_499395923475036_1976834615_n.jp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966028" y="1418543"/>
            <a:ext cx="2589972" cy="3658649"/>
          </a:xfrm>
          <a:prstGeom prst="rect">
            <a:avLst/>
          </a:prstGeom>
        </p:spPr>
      </p:pic>
      <p:sp>
        <p:nvSpPr>
          <p:cNvPr id="4" name="TextBox 3"/>
          <p:cNvSpPr txBox="1"/>
          <p:nvPr/>
        </p:nvSpPr>
        <p:spPr>
          <a:xfrm>
            <a:off x="966028" y="884238"/>
            <a:ext cx="3669472" cy="369332"/>
          </a:xfrm>
          <a:prstGeom prst="rect">
            <a:avLst/>
          </a:prstGeom>
          <a:noFill/>
        </p:spPr>
        <p:txBody>
          <a:bodyPr wrap="square" rtlCol="0">
            <a:spAutoFit/>
          </a:bodyPr>
          <a:lstStyle/>
          <a:p>
            <a:r>
              <a:rPr lang="en-US" dirty="0" smtClean="0"/>
              <a:t>Public consultation</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nchor="ctr"/>
          <a:lstStyle/>
          <a:p>
            <a:pPr eaLnBrk="1" hangingPunct="1"/>
            <a:r>
              <a:rPr lang="en-AU" sz="2000" dirty="0" smtClean="0">
                <a:solidFill>
                  <a:schemeClr val="tx1"/>
                </a:solidFill>
                <a:latin typeface="Arial" charset="0"/>
                <a:ea typeface="ＭＳ Ｐゴシック"/>
                <a:cs typeface="ＭＳ Ｐゴシック"/>
              </a:rPr>
              <a:t>Culture</a:t>
            </a:r>
          </a:p>
        </p:txBody>
      </p:sp>
      <p:sp>
        <p:nvSpPr>
          <p:cNvPr id="2" name="Rectangle 1"/>
          <p:cNvSpPr/>
          <p:nvPr/>
        </p:nvSpPr>
        <p:spPr>
          <a:xfrm>
            <a:off x="5207000" y="1526739"/>
            <a:ext cx="2908300" cy="4185762"/>
          </a:xfrm>
          <a:prstGeom prst="rect">
            <a:avLst/>
          </a:prstGeom>
        </p:spPr>
        <p:txBody>
          <a:bodyPr wrap="square">
            <a:spAutoFit/>
          </a:bodyPr>
          <a:lstStyle/>
          <a:p>
            <a:r>
              <a:rPr lang="en-US" sz="1600" dirty="0"/>
              <a:t>Day 455 - So pleased to have the Gold Coast's very own Bree de Rome and The Lamplights (...just quietly how good are they) play for Helensvale this afternoon as a couple of hundred residents help out with our draft Cultural Strategy questionnaire.</a:t>
            </a:r>
          </a:p>
          <a:p>
            <a:endParaRPr lang="en-US" sz="1600" dirty="0"/>
          </a:p>
          <a:p>
            <a:r>
              <a:rPr lang="en-US" sz="1600" dirty="0"/>
              <a:t>This little fella was called Brandon - and he was captivated by the Lamplights</a:t>
            </a:r>
            <a:r>
              <a:rPr lang="en-US" dirty="0" smtClean="0"/>
              <a:t>.</a:t>
            </a:r>
            <a:br>
              <a:rPr lang="en-US" dirty="0" smtClean="0"/>
            </a:br>
            <a:r>
              <a:rPr lang="en-US" dirty="0" smtClean="0"/>
              <a:t/>
            </a:r>
            <a:br>
              <a:rPr lang="en-US" dirty="0" smtClean="0"/>
            </a:br>
            <a:r>
              <a:rPr lang="en-US" b="1" dirty="0"/>
              <a:t>William Owen-Jones Division 2, Gold Coast</a:t>
            </a:r>
          </a:p>
          <a:p>
            <a:r>
              <a:rPr lang="en-US" b="1" dirty="0"/>
              <a:t>is on Facebook</a:t>
            </a:r>
            <a:endParaRPr lang="en-US" dirty="0"/>
          </a:p>
        </p:txBody>
      </p:sp>
      <p:pic>
        <p:nvPicPr>
          <p:cNvPr id="3" name="Picture 2" descr="972175_501910416556920_1134379239_n.jp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015999" y="1818838"/>
            <a:ext cx="3350061" cy="3350061"/>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Placeholder 2"/>
          <p:cNvSpPr>
            <a:spLocks/>
          </p:cNvSpPr>
          <p:nvPr/>
        </p:nvSpPr>
        <p:spPr bwMode="auto">
          <a:xfrm>
            <a:off x="819150" y="88423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a:solidFill>
                <a:srgbClr val="434244"/>
              </a:solidFill>
              <a:latin typeface="Arial" charset="0"/>
            </a:endParaRPr>
          </a:p>
        </p:txBody>
      </p:sp>
      <p:sp>
        <p:nvSpPr>
          <p:cNvPr id="49154" name="Text Placeholder 2"/>
          <p:cNvSpPr>
            <a:spLocks/>
          </p:cNvSpPr>
          <p:nvPr/>
        </p:nvSpPr>
        <p:spPr bwMode="auto">
          <a:xfrm>
            <a:off x="981075" y="90328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dirty="0">
              <a:solidFill>
                <a:srgbClr val="434244"/>
              </a:solidFill>
              <a:latin typeface="Arial" charset="0"/>
            </a:endParaRPr>
          </a:p>
        </p:txBody>
      </p:sp>
      <p:pic>
        <p:nvPicPr>
          <p:cNvPr id="2" name="Picture 1" descr="P8280003.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981076" y="3941365"/>
            <a:ext cx="1710266" cy="1282700"/>
          </a:xfrm>
          <a:prstGeom prst="rect">
            <a:avLst/>
          </a:prstGeom>
        </p:spPr>
      </p:pic>
      <p:pic>
        <p:nvPicPr>
          <p:cNvPr id="3" name="Picture 2" descr="P8280007.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981075" y="2374899"/>
            <a:ext cx="1710267" cy="1282701"/>
          </a:xfrm>
          <a:prstGeom prst="rect">
            <a:avLst/>
          </a:prstGeom>
        </p:spPr>
      </p:pic>
      <p:pic>
        <p:nvPicPr>
          <p:cNvPr id="4" name="Picture 3" descr="P8280006.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981075" y="903288"/>
            <a:ext cx="1710267" cy="1282700"/>
          </a:xfrm>
          <a:prstGeom prst="rect">
            <a:avLst/>
          </a:prstGeom>
        </p:spPr>
      </p:pic>
      <p:pic>
        <p:nvPicPr>
          <p:cNvPr id="7" name="Picture 6" descr="1235975_510668752347753_1184870271_n-1.jpg"/>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5402263" y="1019176"/>
            <a:ext cx="3152775" cy="4203700"/>
          </a:xfrm>
          <a:prstGeom prst="rect">
            <a:avLst/>
          </a:prstGeom>
        </p:spPr>
      </p:pic>
      <p:sp>
        <p:nvSpPr>
          <p:cNvPr id="5" name="Rectangle 4"/>
          <p:cNvSpPr/>
          <p:nvPr/>
        </p:nvSpPr>
        <p:spPr>
          <a:xfrm>
            <a:off x="2871790" y="1713637"/>
            <a:ext cx="2755900" cy="3416320"/>
          </a:xfrm>
          <a:prstGeom prst="rect">
            <a:avLst/>
          </a:prstGeom>
        </p:spPr>
        <p:txBody>
          <a:bodyPr wrap="square">
            <a:spAutoFit/>
          </a:bodyPr>
          <a:lstStyle/>
          <a:p>
            <a:r>
              <a:rPr lang="en-US" dirty="0"/>
              <a:t>Good to see that it didn't take long for the new rehearsal rooms and recording studios at the </a:t>
            </a:r>
            <a:r>
              <a:rPr lang="en-US" dirty="0" err="1"/>
              <a:t>Helensvale</a:t>
            </a:r>
            <a:r>
              <a:rPr lang="en-US" dirty="0"/>
              <a:t> Library and Cultural Centre to start getting some </a:t>
            </a:r>
            <a:r>
              <a:rPr lang="en-US" dirty="0" smtClean="0"/>
              <a:t>action</a:t>
            </a:r>
            <a:br>
              <a:rPr lang="en-US" dirty="0" smtClean="0"/>
            </a:br>
            <a:r>
              <a:rPr lang="en-US" dirty="0" smtClean="0"/>
              <a:t/>
            </a:r>
            <a:br>
              <a:rPr lang="en-US" dirty="0" smtClean="0"/>
            </a:br>
            <a:endParaRPr lang="en-US" dirty="0"/>
          </a:p>
          <a:p>
            <a:r>
              <a:rPr lang="en-US" b="1" dirty="0"/>
              <a:t>William Owen-Jones Division 2, Gold Coast</a:t>
            </a:r>
          </a:p>
          <a:p>
            <a:r>
              <a:rPr lang="en-US" b="1" dirty="0"/>
              <a:t>Facebook</a:t>
            </a:r>
            <a:endParaRPr lang="en-US" dirty="0"/>
          </a:p>
        </p:txBody>
      </p:sp>
    </p:spTree>
    <p:extLst>
      <p:ext uri="{BB962C8B-B14F-4D97-AF65-F5344CB8AC3E}">
        <p14:creationId xmlns:p14="http://schemas.microsoft.com/office/powerpoint/2010/main" xmlns="" val="441120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Gold Coast Hinterland"/>
          <p:cNvPicPr>
            <a:picLocks noChangeAspect="1" noChangeArrowheads="1"/>
          </p:cNvPicPr>
          <p:nvPr/>
        </p:nvPicPr>
        <p:blipFill>
          <a:blip r:embed="rId3"/>
          <a:srcRect/>
          <a:stretch>
            <a:fillRect/>
          </a:stretch>
        </p:blipFill>
        <p:spPr bwMode="auto">
          <a:xfrm>
            <a:off x="1409700" y="3500438"/>
            <a:ext cx="1612900" cy="1962150"/>
          </a:xfrm>
          <a:prstGeom prst="rect">
            <a:avLst/>
          </a:prstGeom>
          <a:noFill/>
          <a:ln w="9525">
            <a:noFill/>
            <a:miter lim="800000"/>
            <a:headEnd/>
            <a:tailEnd/>
          </a:ln>
        </p:spPr>
      </p:pic>
      <p:pic>
        <p:nvPicPr>
          <p:cNvPr id="16386" name="Picture 3" descr="Purlingbrook falls"/>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409700" y="1144588"/>
            <a:ext cx="1612900" cy="2071687"/>
          </a:xfrm>
          <a:prstGeom prst="rect">
            <a:avLst/>
          </a:prstGeom>
          <a:noFill/>
          <a:ln w="9525">
            <a:noFill/>
            <a:miter lim="800000"/>
            <a:headEnd/>
            <a:tailEnd/>
          </a:ln>
        </p:spPr>
      </p:pic>
      <p:sp>
        <p:nvSpPr>
          <p:cNvPr id="16387" name="Text Box 4"/>
          <p:cNvSpPr txBox="1">
            <a:spLocks noChangeArrowheads="1"/>
          </p:cNvSpPr>
          <p:nvPr/>
        </p:nvSpPr>
        <p:spPr bwMode="auto">
          <a:xfrm>
            <a:off x="5994400" y="3476625"/>
            <a:ext cx="2339975" cy="646331"/>
          </a:xfrm>
          <a:prstGeom prst="rect">
            <a:avLst/>
          </a:prstGeom>
          <a:noFill/>
          <a:ln w="9525">
            <a:noFill/>
            <a:miter lim="800000"/>
            <a:headEnd/>
            <a:tailEnd/>
          </a:ln>
        </p:spPr>
        <p:txBody>
          <a:bodyPr wrap="square">
            <a:spAutoFit/>
          </a:bodyPr>
          <a:lstStyle/>
          <a:p>
            <a:pPr defTabSz="914400">
              <a:spcBef>
                <a:spcPct val="50000"/>
              </a:spcBef>
            </a:pPr>
            <a:r>
              <a:rPr lang="en-AU" dirty="0" smtClean="0"/>
              <a:t>Book </a:t>
            </a:r>
            <a:r>
              <a:rPr lang="en-AU" dirty="0"/>
              <a:t>your next holiday </a:t>
            </a:r>
            <a:r>
              <a:rPr lang="en-AU" dirty="0" smtClean="0"/>
              <a:t>here!</a:t>
            </a:r>
            <a:endParaRPr lang="en-AU" dirty="0"/>
          </a:p>
        </p:txBody>
      </p:sp>
      <p:pic>
        <p:nvPicPr>
          <p:cNvPr id="16388" name="Picture 2" descr="Surfers Paradise 2008 Photographer Patricia Baillie CD954-IMG0005"/>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3662363" y="1144588"/>
            <a:ext cx="2627312" cy="1933575"/>
          </a:xfrm>
          <a:prstGeom prst="rect">
            <a:avLst/>
          </a:prstGeom>
          <a:noFill/>
          <a:ln w="9525">
            <a:noFill/>
            <a:miter lim="800000"/>
            <a:headEnd/>
            <a:tailEnd/>
          </a:ln>
        </p:spPr>
      </p:pic>
      <p:pic>
        <p:nvPicPr>
          <p:cNvPr id="16389" name="Picture 4" descr="Picture 592"/>
          <p:cNvPicPr>
            <a:picLocks noChangeArrowheads="1"/>
          </p:cNvPicPr>
          <p:nvPr/>
        </p:nvPicPr>
        <p:blipFill>
          <a:blip r:embed="rId6"/>
          <a:srcRect/>
          <a:stretch>
            <a:fillRect/>
          </a:stretch>
        </p:blipFill>
        <p:spPr bwMode="auto">
          <a:xfrm>
            <a:off x="3662363" y="3309938"/>
            <a:ext cx="1927225" cy="2181225"/>
          </a:xfrm>
          <a:prstGeom prst="rect">
            <a:avLst/>
          </a:prstGeom>
          <a:noFill/>
          <a:ln w="9525">
            <a:noFill/>
            <a:miter lim="800000"/>
            <a:headEnd/>
            <a:tailEnd/>
          </a:ln>
        </p:spPr>
      </p:pic>
      <p:sp>
        <p:nvSpPr>
          <p:cNvPr id="16390" name="Rectangle 1"/>
          <p:cNvSpPr>
            <a:spLocks noChangeArrowheads="1"/>
          </p:cNvSpPr>
          <p:nvPr/>
        </p:nvSpPr>
        <p:spPr bwMode="auto">
          <a:xfrm>
            <a:off x="6391275" y="5138738"/>
            <a:ext cx="1943100" cy="647700"/>
          </a:xfrm>
          <a:prstGeom prst="rect">
            <a:avLst/>
          </a:prstGeom>
          <a:noFill/>
          <a:ln w="9525">
            <a:noFill/>
            <a:miter lim="800000"/>
            <a:headEnd/>
            <a:tailEnd/>
          </a:ln>
        </p:spPr>
        <p:txBody>
          <a:bodyPr>
            <a:spAutoFit/>
          </a:bodyPr>
          <a:lstStyle/>
          <a:p>
            <a:r>
              <a:rPr lang="en-AU" sz="900">
                <a:latin typeface="Arial" charset="0"/>
              </a:rPr>
              <a:t>Image courtesy of Gold Coast info</a:t>
            </a:r>
          </a:p>
          <a:p>
            <a:r>
              <a:rPr lang="en-AU" sz="900">
                <a:latin typeface="Arial" charset="0"/>
              </a:rPr>
              <a:t>http://www.goldcoastinfo.net</a:t>
            </a:r>
          </a:p>
          <a:p>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Placeholder 2"/>
          <p:cNvSpPr>
            <a:spLocks/>
          </p:cNvSpPr>
          <p:nvPr/>
        </p:nvSpPr>
        <p:spPr bwMode="auto">
          <a:xfrm>
            <a:off x="819150" y="88423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a:solidFill>
                <a:srgbClr val="434244"/>
              </a:solidFill>
              <a:latin typeface="Arial" charset="0"/>
            </a:endParaRPr>
          </a:p>
        </p:txBody>
      </p:sp>
      <p:sp>
        <p:nvSpPr>
          <p:cNvPr id="49154" name="Text Placeholder 2"/>
          <p:cNvSpPr>
            <a:spLocks/>
          </p:cNvSpPr>
          <p:nvPr/>
        </p:nvSpPr>
        <p:spPr bwMode="auto">
          <a:xfrm>
            <a:off x="981075" y="90328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dirty="0">
              <a:solidFill>
                <a:srgbClr val="434244"/>
              </a:solidFill>
              <a:latin typeface="Arial" charset="0"/>
            </a:endParaRPr>
          </a:p>
        </p:txBody>
      </p:sp>
      <p:pic>
        <p:nvPicPr>
          <p:cNvPr id="2" name="Picture 1" descr="P8280001.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819150" y="1279525"/>
            <a:ext cx="3403600" cy="2552700"/>
          </a:xfrm>
          <a:prstGeom prst="rect">
            <a:avLst/>
          </a:prstGeom>
        </p:spPr>
      </p:pic>
      <p:sp>
        <p:nvSpPr>
          <p:cNvPr id="3" name="TextBox 2"/>
          <p:cNvSpPr txBox="1"/>
          <p:nvPr/>
        </p:nvSpPr>
        <p:spPr>
          <a:xfrm>
            <a:off x="819150" y="884238"/>
            <a:ext cx="2317750" cy="369332"/>
          </a:xfrm>
          <a:prstGeom prst="rect">
            <a:avLst/>
          </a:prstGeom>
          <a:noFill/>
        </p:spPr>
        <p:txBody>
          <a:bodyPr wrap="square" rtlCol="0">
            <a:spAutoFit/>
          </a:bodyPr>
          <a:lstStyle/>
          <a:p>
            <a:r>
              <a:rPr lang="en-US" dirty="0" smtClean="0"/>
              <a:t>Media Lab</a:t>
            </a:r>
            <a:endParaRPr lang="en-US" dirty="0"/>
          </a:p>
        </p:txBody>
      </p:sp>
      <p:sp>
        <p:nvSpPr>
          <p:cNvPr id="4" name="TextBox 3"/>
          <p:cNvSpPr txBox="1"/>
          <p:nvPr/>
        </p:nvSpPr>
        <p:spPr>
          <a:xfrm>
            <a:off x="5054600" y="969902"/>
            <a:ext cx="3213100" cy="2862323"/>
          </a:xfrm>
          <a:prstGeom prst="rect">
            <a:avLst/>
          </a:prstGeom>
          <a:noFill/>
        </p:spPr>
        <p:txBody>
          <a:bodyPr wrap="square" rtlCol="0">
            <a:spAutoFit/>
          </a:bodyPr>
          <a:lstStyle/>
          <a:p>
            <a:r>
              <a:rPr lang="en-US" dirty="0" smtClean="0"/>
              <a:t>A </a:t>
            </a:r>
            <a:r>
              <a:rPr lang="en-US" dirty="0"/>
              <a:t>creative hub where customers can access technologies, usually only found in universities or state-of-the-art organisations</a:t>
            </a:r>
            <a:r>
              <a:rPr lang="en-US" dirty="0" smtClean="0"/>
              <a:t>.</a:t>
            </a:r>
            <a:br>
              <a:rPr lang="en-US" dirty="0" smtClean="0"/>
            </a:br>
            <a:r>
              <a:rPr lang="en-US" dirty="0" smtClean="0"/>
              <a:t/>
            </a:r>
            <a:br>
              <a:rPr lang="en-US" dirty="0" smtClean="0"/>
            </a:br>
            <a:r>
              <a:rPr lang="en-US" dirty="0" smtClean="0"/>
              <a:t>By </a:t>
            </a:r>
            <a:r>
              <a:rPr lang="en-US" dirty="0"/>
              <a:t>making these resources publicly available, the Library Service is providing a creative incubator that connects people with innovative technologies.</a:t>
            </a:r>
          </a:p>
        </p:txBody>
      </p:sp>
      <p:sp>
        <p:nvSpPr>
          <p:cNvPr id="5" name="TextBox 4"/>
          <p:cNvSpPr txBox="1"/>
          <p:nvPr/>
        </p:nvSpPr>
        <p:spPr>
          <a:xfrm>
            <a:off x="819150" y="4000500"/>
            <a:ext cx="7677150" cy="1754327"/>
          </a:xfrm>
          <a:prstGeom prst="rect">
            <a:avLst/>
          </a:prstGeom>
          <a:noFill/>
        </p:spPr>
        <p:txBody>
          <a:bodyPr wrap="square" rtlCol="0">
            <a:spAutoFit/>
          </a:bodyPr>
          <a:lstStyle/>
          <a:p>
            <a:r>
              <a:rPr lang="en-US" dirty="0" smtClean="0"/>
              <a:t>Features:</a:t>
            </a:r>
            <a:br>
              <a:rPr lang="en-US" dirty="0" smtClean="0"/>
            </a:br>
            <a:endParaRPr lang="en-US" dirty="0"/>
          </a:p>
          <a:p>
            <a:pPr marL="285750" indent="-285750">
              <a:buFont typeface="Arial"/>
              <a:buChar char="•"/>
            </a:pPr>
            <a:r>
              <a:rPr lang="en-US" dirty="0" smtClean="0"/>
              <a:t>Eight </a:t>
            </a:r>
            <a:r>
              <a:rPr lang="en-US" dirty="0"/>
              <a:t>high end design capable </a:t>
            </a:r>
            <a:r>
              <a:rPr lang="en-US" dirty="0" smtClean="0"/>
              <a:t>computers, </a:t>
            </a:r>
            <a:r>
              <a:rPr lang="ro-RO" dirty="0" smtClean="0"/>
              <a:t>Digital cameras, Camcorders, Tripods, Headphones, Microphones, Scanning, tripods</a:t>
            </a:r>
            <a:br>
              <a:rPr lang="ro-RO" dirty="0" smtClean="0"/>
            </a:br>
            <a:r>
              <a:rPr lang="ro-RO" sz="1400" dirty="0" smtClean="0"/>
              <a:t> </a:t>
            </a:r>
          </a:p>
          <a:p>
            <a:pPr marL="285750" indent="-285750">
              <a:buFont typeface="Arial"/>
              <a:buChar char="•"/>
            </a:pPr>
            <a:r>
              <a:rPr lang="ro-RO" dirty="0" smtClean="0"/>
              <a:t>3D and </a:t>
            </a:r>
            <a:r>
              <a:rPr lang="fr-FR" dirty="0" err="1"/>
              <a:t>c</a:t>
            </a:r>
            <a:r>
              <a:rPr lang="fr-FR" dirty="0" err="1" smtClean="0"/>
              <a:t>olour</a:t>
            </a:r>
            <a:r>
              <a:rPr lang="fr-FR" dirty="0" smtClean="0"/>
              <a:t> printing</a:t>
            </a:r>
            <a:endParaRPr lang="fr-FR" dirty="0"/>
          </a:p>
        </p:txBody>
      </p:sp>
    </p:spTree>
    <p:extLst>
      <p:ext uri="{BB962C8B-B14F-4D97-AF65-F5344CB8AC3E}">
        <p14:creationId xmlns:p14="http://schemas.microsoft.com/office/powerpoint/2010/main" xmlns="" val="34753783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endParaRPr lang="en-AU" dirty="0"/>
          </a:p>
        </p:txBody>
      </p:sp>
      <p:pic>
        <p:nvPicPr>
          <p:cNvPr id="5" name="Picture 4" descr="images.jpeg"/>
          <p:cNvPicPr>
            <a:picLocks noChangeAspect="1"/>
          </p:cNvPicPr>
          <p:nvPr/>
        </p:nvPicPr>
        <p:blipFill rotWithShape="1">
          <a:blip r:embed="rId3">
            <a:extLst>
              <a:ext uri="{28A0092B-C50C-407E-A947-70E740481C1C}">
                <a14:useLocalDpi xmlns:a14="http://schemas.microsoft.com/office/drawing/2010/main" xmlns="" val="0"/>
              </a:ext>
            </a:extLst>
          </a:blip>
          <a:srcRect t="20227"/>
          <a:stretch/>
        </p:blipFill>
        <p:spPr>
          <a:xfrm>
            <a:off x="644525" y="1516539"/>
            <a:ext cx="2762250" cy="1650524"/>
          </a:xfrm>
          <a:prstGeom prst="rect">
            <a:avLst/>
          </a:prstGeom>
        </p:spPr>
      </p:pic>
      <p:sp>
        <p:nvSpPr>
          <p:cNvPr id="6" name="TextBox 5"/>
          <p:cNvSpPr txBox="1"/>
          <p:nvPr/>
        </p:nvSpPr>
        <p:spPr>
          <a:xfrm>
            <a:off x="622300" y="901700"/>
            <a:ext cx="3416300" cy="369332"/>
          </a:xfrm>
          <a:prstGeom prst="rect">
            <a:avLst/>
          </a:prstGeom>
          <a:noFill/>
        </p:spPr>
        <p:txBody>
          <a:bodyPr wrap="square" rtlCol="0">
            <a:spAutoFit/>
          </a:bodyPr>
          <a:lstStyle/>
          <a:p>
            <a:r>
              <a:rPr lang="en-US" dirty="0" smtClean="0"/>
              <a:t>Timing and Balance</a:t>
            </a:r>
            <a:endParaRPr lang="en-US" dirty="0"/>
          </a:p>
        </p:txBody>
      </p:sp>
      <p:sp>
        <p:nvSpPr>
          <p:cNvPr id="8" name="TextBox 7"/>
          <p:cNvSpPr txBox="1"/>
          <p:nvPr/>
        </p:nvSpPr>
        <p:spPr>
          <a:xfrm>
            <a:off x="5511800" y="2083911"/>
            <a:ext cx="2921000" cy="2585323"/>
          </a:xfrm>
          <a:prstGeom prst="rect">
            <a:avLst/>
          </a:prstGeom>
          <a:noFill/>
        </p:spPr>
        <p:txBody>
          <a:bodyPr wrap="square" rtlCol="0">
            <a:spAutoFit/>
          </a:bodyPr>
          <a:lstStyle/>
          <a:p>
            <a:r>
              <a:rPr lang="en-US" dirty="0" smtClean="0"/>
              <a:t>Generic design brief</a:t>
            </a:r>
            <a:br>
              <a:rPr lang="en-US" dirty="0" smtClean="0"/>
            </a:br>
            <a:endParaRPr lang="en-US" dirty="0" smtClean="0"/>
          </a:p>
          <a:p>
            <a:r>
              <a:rPr lang="en-US" dirty="0" smtClean="0"/>
              <a:t>Readiness to respond</a:t>
            </a:r>
          </a:p>
          <a:p>
            <a:r>
              <a:rPr lang="en-US" dirty="0" smtClean="0"/>
              <a:t/>
            </a:r>
            <a:br>
              <a:rPr lang="en-US" dirty="0" smtClean="0"/>
            </a:br>
            <a:r>
              <a:rPr lang="en-US" dirty="0" smtClean="0"/>
              <a:t>Opportunity</a:t>
            </a:r>
          </a:p>
          <a:p>
            <a:r>
              <a:rPr lang="en-US" dirty="0" smtClean="0"/>
              <a:t/>
            </a:r>
            <a:br>
              <a:rPr lang="en-US" dirty="0" smtClean="0"/>
            </a:br>
            <a:r>
              <a:rPr lang="en-US" dirty="0" smtClean="0"/>
              <a:t>Evaluation</a:t>
            </a:r>
          </a:p>
          <a:p>
            <a:r>
              <a:rPr lang="en-US" dirty="0" smtClean="0"/>
              <a:t/>
            </a:r>
            <a:br>
              <a:rPr lang="en-US" dirty="0" smtClean="0"/>
            </a:br>
            <a:endParaRPr lang="en-US" dirty="0"/>
          </a:p>
        </p:txBody>
      </p:sp>
      <p:pic>
        <p:nvPicPr>
          <p:cNvPr id="2" name="Picture 1" descr="stephanie-gilmore9.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22300" y="3346450"/>
            <a:ext cx="2784475" cy="1873250"/>
          </a:xfrm>
          <a:prstGeom prst="rect">
            <a:avLst/>
          </a:prstGeom>
        </p:spPr>
      </p:pic>
    </p:spTree>
    <p:extLst>
      <p:ext uri="{BB962C8B-B14F-4D97-AF65-F5344CB8AC3E}">
        <p14:creationId xmlns:p14="http://schemas.microsoft.com/office/powerpoint/2010/main" xmlns="" val="34514951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9-01 at 3.19.28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36900" y="901508"/>
            <a:ext cx="3673154" cy="495319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rot="10800000">
            <a:off x="3631607" y="1054097"/>
            <a:ext cx="4775791" cy="4445003"/>
          </a:xfrm>
          <a:prstGeom prst="rect">
            <a:avLst/>
          </a:prstGeom>
        </p:spPr>
      </p:pic>
      <p:sp>
        <p:nvSpPr>
          <p:cNvPr id="3" name="TextBox 2"/>
          <p:cNvSpPr txBox="1"/>
          <p:nvPr/>
        </p:nvSpPr>
        <p:spPr>
          <a:xfrm>
            <a:off x="787400" y="2019300"/>
            <a:ext cx="1955800" cy="1754327"/>
          </a:xfrm>
          <a:prstGeom prst="rect">
            <a:avLst/>
          </a:prstGeom>
          <a:noFill/>
        </p:spPr>
        <p:txBody>
          <a:bodyPr wrap="square" rtlCol="0">
            <a:spAutoFit/>
          </a:bodyPr>
          <a:lstStyle/>
          <a:p>
            <a:r>
              <a:rPr lang="en-US" dirty="0" smtClean="0"/>
              <a:t>Have your say!</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Community consultation</a:t>
            </a:r>
            <a:endParaRPr lang="en-US" dirty="0"/>
          </a:p>
        </p:txBody>
      </p:sp>
      <p:sp>
        <p:nvSpPr>
          <p:cNvPr id="4" name="TextBox 3"/>
          <p:cNvSpPr txBox="1"/>
          <p:nvPr/>
        </p:nvSpPr>
        <p:spPr>
          <a:xfrm>
            <a:off x="647700" y="863600"/>
            <a:ext cx="2514600" cy="369332"/>
          </a:xfrm>
          <a:prstGeom prst="rect">
            <a:avLst/>
          </a:prstGeom>
          <a:noFill/>
        </p:spPr>
        <p:txBody>
          <a:bodyPr wrap="square" rtlCol="0">
            <a:spAutoFit/>
          </a:bodyPr>
          <a:lstStyle/>
          <a:p>
            <a:r>
              <a:rPr lang="en-US" dirty="0" smtClean="0"/>
              <a:t>How it happens</a:t>
            </a:r>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a:hlinkClick r:id="" action="ppaction://media"/>
          </p:cNvPr>
          <p:cNvPicPr>
            <a:picLocks noChangeAspect="1"/>
          </p:cNvPicPr>
          <p:nvPr>
            <a:videoFile r:link="rId1"/>
            <p:extLst>
              <p:ext uri="{DAA4B4D4-6D71-4841-9C94-3DE7FCFB9230}">
                <p14:media xmlns:p14="http://schemas.microsoft.com/office/powerpoint/2010/main" xmlns="" r:link="rId4"/>
              </p:ext>
            </p:extLst>
          </p:nvPr>
        </p:nvPicPr>
        <p:blipFill>
          <a:blip r:embed="rId5"/>
          <a:srcRect/>
          <a:stretch>
            <a:fillRect/>
          </a:stretch>
        </p:blipFill>
        <p:spPr bwMode="auto">
          <a:xfrm>
            <a:off x="0" y="857250"/>
            <a:ext cx="9144000" cy="5143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r>
              <a:rPr lang="en-AU"/>
              <a:t>-</a:t>
            </a:r>
          </a:p>
        </p:txBody>
      </p:sp>
      <p:sp>
        <p:nvSpPr>
          <p:cNvPr id="2" name="TextBox 1"/>
          <p:cNvSpPr txBox="1"/>
          <p:nvPr/>
        </p:nvSpPr>
        <p:spPr>
          <a:xfrm>
            <a:off x="2025650" y="2019300"/>
            <a:ext cx="4108450" cy="1200329"/>
          </a:xfrm>
          <a:prstGeom prst="rect">
            <a:avLst/>
          </a:prstGeom>
          <a:noFill/>
        </p:spPr>
        <p:txBody>
          <a:bodyPr wrap="square" rtlCol="0">
            <a:spAutoFit/>
          </a:bodyPr>
          <a:lstStyle/>
          <a:p>
            <a:r>
              <a:rPr lang="en-US" dirty="0" smtClean="0"/>
              <a:t>Questions?</a:t>
            </a:r>
          </a:p>
          <a:p>
            <a:endParaRPr lang="en-US" dirty="0"/>
          </a:p>
          <a:p>
            <a:endParaRPr lang="en-US" smtClean="0"/>
          </a:p>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Placeholder 2"/>
          <p:cNvSpPr>
            <a:spLocks/>
          </p:cNvSpPr>
          <p:nvPr/>
        </p:nvSpPr>
        <p:spPr bwMode="auto">
          <a:xfrm>
            <a:off x="819150" y="88423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a:solidFill>
                <a:srgbClr val="434244"/>
              </a:solidFill>
              <a:latin typeface="Arial" charset="0"/>
            </a:endParaRPr>
          </a:p>
        </p:txBody>
      </p:sp>
      <p:sp>
        <p:nvSpPr>
          <p:cNvPr id="49154" name="Text Placeholder 2"/>
          <p:cNvSpPr>
            <a:spLocks/>
          </p:cNvSpPr>
          <p:nvPr/>
        </p:nvSpPr>
        <p:spPr bwMode="auto">
          <a:xfrm>
            <a:off x="981075" y="90328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dirty="0">
              <a:solidFill>
                <a:srgbClr val="434244"/>
              </a:solidFill>
              <a:latin typeface="Arial" charset="0"/>
            </a:endParaRPr>
          </a:p>
        </p:txBody>
      </p:sp>
    </p:spTree>
    <p:extLst>
      <p:ext uri="{BB962C8B-B14F-4D97-AF65-F5344CB8AC3E}">
        <p14:creationId xmlns:p14="http://schemas.microsoft.com/office/powerpoint/2010/main" xmlns="" val="1038411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Placeholder 2"/>
          <p:cNvSpPr>
            <a:spLocks/>
          </p:cNvSpPr>
          <p:nvPr/>
        </p:nvSpPr>
        <p:spPr bwMode="auto">
          <a:xfrm>
            <a:off x="819150" y="88423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a:solidFill>
                <a:srgbClr val="434244"/>
              </a:solidFill>
              <a:latin typeface="Arial" charset="0"/>
            </a:endParaRPr>
          </a:p>
        </p:txBody>
      </p:sp>
      <p:sp>
        <p:nvSpPr>
          <p:cNvPr id="49154" name="Text Placeholder 2"/>
          <p:cNvSpPr>
            <a:spLocks/>
          </p:cNvSpPr>
          <p:nvPr/>
        </p:nvSpPr>
        <p:spPr bwMode="auto">
          <a:xfrm>
            <a:off x="981075" y="903288"/>
            <a:ext cx="3624263" cy="376237"/>
          </a:xfrm>
          <a:prstGeom prst="rect">
            <a:avLst/>
          </a:prstGeom>
          <a:noFill/>
          <a:ln w="9525">
            <a:noFill/>
            <a:miter lim="800000"/>
            <a:headEnd/>
            <a:tailEnd/>
          </a:ln>
        </p:spPr>
        <p:txBody>
          <a:bodyPr lIns="0" tIns="0" rIns="0" bIns="0"/>
          <a:lstStyle/>
          <a:p>
            <a:pPr>
              <a:lnSpc>
                <a:spcPts val="2100"/>
              </a:lnSpc>
              <a:buClr>
                <a:srgbClr val="CC1C55"/>
              </a:buClr>
            </a:pPr>
            <a:endParaRPr lang="en-AU" sz="2000" b="1" dirty="0">
              <a:solidFill>
                <a:srgbClr val="434244"/>
              </a:solidFill>
              <a:latin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7"/>
          <p:cNvSpPr txBox="1">
            <a:spLocks noChangeArrowheads="1"/>
          </p:cNvSpPr>
          <p:nvPr/>
        </p:nvSpPr>
        <p:spPr bwMode="auto">
          <a:xfrm>
            <a:off x="2025650" y="5416550"/>
            <a:ext cx="5254625" cy="366713"/>
          </a:xfrm>
          <a:prstGeom prst="rect">
            <a:avLst/>
          </a:prstGeom>
          <a:noFill/>
          <a:ln w="9525">
            <a:noFill/>
            <a:miter lim="800000"/>
            <a:headEnd/>
            <a:tailEnd/>
          </a:ln>
        </p:spPr>
        <p:txBody>
          <a:bodyPr>
            <a:spAutoFit/>
          </a:bodyPr>
          <a:lstStyle/>
          <a:p>
            <a:pPr defTabSz="914400">
              <a:spcBef>
                <a:spcPct val="50000"/>
              </a:spcBef>
            </a:pPr>
            <a:r>
              <a:rPr lang="en-AU"/>
              <a:t>-</a:t>
            </a:r>
          </a:p>
        </p:txBody>
      </p:sp>
    </p:spTree>
    <p:extLst>
      <p:ext uri="{BB962C8B-B14F-4D97-AF65-F5344CB8AC3E}">
        <p14:creationId xmlns:p14="http://schemas.microsoft.com/office/powerpoint/2010/main" xmlns="" val="41821786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Placeholder 2"/>
          <p:cNvSpPr>
            <a:spLocks noGrp="1"/>
          </p:cNvSpPr>
          <p:nvPr>
            <p:ph type="body" sz="quarter" idx="4294967295"/>
          </p:nvPr>
        </p:nvSpPr>
        <p:spPr bwMode="auto">
          <a:xfrm>
            <a:off x="679450" y="1011238"/>
            <a:ext cx="5137150" cy="376237"/>
          </a:xfrm>
          <a:prstGeom prst="rect">
            <a:avLst/>
          </a:prstGeom>
          <a:noFill/>
          <a:ln>
            <a:miter lim="800000"/>
            <a:headEnd/>
            <a:tailEnd/>
          </a:ln>
        </p:spPr>
        <p:txBody>
          <a:bodyPr lIns="0" tIns="0" rIns="0" bIns="0"/>
          <a:lstStyle/>
          <a:p>
            <a:pPr marL="0" indent="0" eaLnBrk="1" hangingPunct="1">
              <a:lnSpc>
                <a:spcPts val="2100"/>
              </a:lnSpc>
              <a:spcBef>
                <a:spcPct val="0"/>
              </a:spcBef>
            </a:pPr>
            <a:endParaRPr lang="en-AU" dirty="0" smtClean="0">
              <a:latin typeface="Arial" charset="0"/>
              <a:ea typeface="ＭＳ Ｐゴシック"/>
              <a:cs typeface="ＭＳ Ｐゴシック"/>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p:cNvSpPr>
            <a:spLocks noGrp="1" noChangeArrowheads="1"/>
          </p:cNvSpPr>
          <p:nvPr>
            <p:ph type="body" sz="quarter" idx="4294967295"/>
          </p:nvPr>
        </p:nvSpPr>
        <p:spPr bwMode="auto">
          <a:xfrm>
            <a:off x="854075" y="1693863"/>
            <a:ext cx="3011488" cy="3890962"/>
          </a:xfrm>
          <a:prstGeom prst="rect">
            <a:avLst/>
          </a:prstGeom>
          <a:noFill/>
          <a:ln>
            <a:miter lim="800000"/>
            <a:headEnd/>
            <a:tailEnd/>
          </a:ln>
        </p:spPr>
        <p:txBody>
          <a:bodyPr lIns="0" tIns="0" rIns="0" bIns="0"/>
          <a:lstStyle/>
          <a:p>
            <a:pPr marL="0" indent="0" eaLnBrk="1" hangingPunct="1">
              <a:lnSpc>
                <a:spcPct val="100000"/>
              </a:lnSpc>
              <a:spcBef>
                <a:spcPct val="0"/>
              </a:spcBef>
              <a:buClrTx/>
            </a:pPr>
            <a:r>
              <a:rPr lang="en-AU" sz="1800" b="0" dirty="0" smtClean="0">
                <a:solidFill>
                  <a:schemeClr val="tx1"/>
                </a:solidFill>
                <a:latin typeface="Calibri" pitchFamily="34" charset="0"/>
                <a:ea typeface="ＭＳ Ｐゴシック"/>
                <a:cs typeface="ＭＳ Ｐゴシック"/>
              </a:rPr>
              <a:t> 510,671 residents</a:t>
            </a:r>
          </a:p>
          <a:p>
            <a:pPr marL="0" indent="0" eaLnBrk="1" hangingPunct="1">
              <a:lnSpc>
                <a:spcPct val="100000"/>
              </a:lnSpc>
              <a:spcBef>
                <a:spcPct val="0"/>
              </a:spcBef>
              <a:buClrTx/>
            </a:pPr>
            <a:endParaRPr lang="en-AU" sz="1800" b="0" dirty="0" smtClean="0">
              <a:solidFill>
                <a:schemeClr val="tx1"/>
              </a:solidFill>
              <a:latin typeface="Calibri" pitchFamily="34" charset="0"/>
              <a:ea typeface="ＭＳ Ｐゴシック"/>
              <a:cs typeface="ＭＳ Ｐゴシック"/>
            </a:endParaRPr>
          </a:p>
          <a:p>
            <a:pPr marL="0" indent="0" eaLnBrk="1" hangingPunct="1">
              <a:lnSpc>
                <a:spcPct val="100000"/>
              </a:lnSpc>
              <a:spcBef>
                <a:spcPct val="0"/>
              </a:spcBef>
              <a:buClrTx/>
            </a:pPr>
            <a:r>
              <a:rPr lang="en-AU" sz="1800" b="0" dirty="0" smtClean="0">
                <a:solidFill>
                  <a:schemeClr val="tx1"/>
                </a:solidFill>
                <a:latin typeface="Calibri" pitchFamily="34" charset="0"/>
                <a:ea typeface="ＭＳ Ｐゴシック"/>
                <a:cs typeface="ＭＳ Ｐゴシック"/>
              </a:rPr>
              <a:t> 70 km beaches</a:t>
            </a:r>
          </a:p>
          <a:p>
            <a:pPr marL="0" indent="0" eaLnBrk="1" hangingPunct="1">
              <a:lnSpc>
                <a:spcPct val="100000"/>
              </a:lnSpc>
              <a:spcBef>
                <a:spcPct val="0"/>
              </a:spcBef>
              <a:buClrTx/>
            </a:pPr>
            <a:endParaRPr lang="en-AU" sz="1800" b="0" dirty="0" smtClean="0">
              <a:solidFill>
                <a:schemeClr val="tx1"/>
              </a:solidFill>
              <a:latin typeface="Calibri" pitchFamily="34" charset="0"/>
              <a:ea typeface="ＭＳ Ｐゴシック"/>
              <a:cs typeface="ＭＳ Ｐゴシック"/>
            </a:endParaRPr>
          </a:p>
          <a:p>
            <a:pPr marL="0" indent="0" eaLnBrk="1" hangingPunct="1">
              <a:lnSpc>
                <a:spcPct val="100000"/>
              </a:lnSpc>
              <a:spcBef>
                <a:spcPct val="0"/>
              </a:spcBef>
              <a:buClrTx/>
            </a:pPr>
            <a:r>
              <a:rPr lang="en-AU" sz="1800" b="0" dirty="0" smtClean="0">
                <a:solidFill>
                  <a:schemeClr val="tx1"/>
                </a:solidFill>
                <a:latin typeface="Calibri" pitchFamily="34" charset="0"/>
                <a:ea typeface="ＭＳ Ｐゴシック"/>
                <a:cs typeface="ＭＳ Ｐゴシック"/>
              </a:rPr>
              <a:t> 260 km navigable waterways</a:t>
            </a:r>
          </a:p>
          <a:p>
            <a:pPr marL="0" indent="0" eaLnBrk="1" hangingPunct="1">
              <a:lnSpc>
                <a:spcPct val="100000"/>
              </a:lnSpc>
              <a:spcBef>
                <a:spcPct val="0"/>
              </a:spcBef>
              <a:buClrTx/>
            </a:pPr>
            <a:endParaRPr lang="en-AU" sz="1800" b="0" dirty="0" smtClean="0">
              <a:solidFill>
                <a:schemeClr val="tx1"/>
              </a:solidFill>
              <a:latin typeface="Calibri" pitchFamily="34" charset="0"/>
              <a:ea typeface="ＭＳ Ｐゴシック"/>
              <a:cs typeface="ＭＳ Ｐゴシック"/>
            </a:endParaRPr>
          </a:p>
          <a:p>
            <a:pPr marL="0" indent="0" eaLnBrk="1" hangingPunct="1">
              <a:lnSpc>
                <a:spcPct val="100000"/>
              </a:lnSpc>
              <a:spcBef>
                <a:spcPct val="0"/>
              </a:spcBef>
              <a:buClrTx/>
            </a:pPr>
            <a:r>
              <a:rPr lang="en-AU" sz="1800" b="0" dirty="0" smtClean="0">
                <a:solidFill>
                  <a:schemeClr val="tx1"/>
                </a:solidFill>
                <a:latin typeface="Calibri" pitchFamily="34" charset="0"/>
                <a:ea typeface="ＭＳ Ｐゴシック"/>
                <a:cs typeface="ＭＳ Ｐゴシック"/>
              </a:rPr>
              <a:t> 287 days sunshine (usually)</a:t>
            </a:r>
          </a:p>
          <a:p>
            <a:pPr marL="0" indent="0" eaLnBrk="1" hangingPunct="1">
              <a:lnSpc>
                <a:spcPct val="100000"/>
              </a:lnSpc>
              <a:spcBef>
                <a:spcPct val="0"/>
              </a:spcBef>
              <a:buClrTx/>
            </a:pPr>
            <a:endParaRPr lang="en-AU" sz="1800" b="0" dirty="0" smtClean="0">
              <a:solidFill>
                <a:schemeClr val="tx1"/>
              </a:solidFill>
              <a:latin typeface="Calibri" pitchFamily="34" charset="0"/>
              <a:ea typeface="ＭＳ Ｐゴシック"/>
              <a:cs typeface="ＭＳ Ｐゴシック"/>
            </a:endParaRPr>
          </a:p>
          <a:p>
            <a:pPr marL="0" indent="0" eaLnBrk="1" hangingPunct="1">
              <a:lnSpc>
                <a:spcPct val="100000"/>
              </a:lnSpc>
              <a:spcBef>
                <a:spcPct val="0"/>
              </a:spcBef>
              <a:buClrTx/>
            </a:pPr>
            <a:r>
              <a:rPr lang="en-AU" sz="1800" b="0" dirty="0" smtClean="0">
                <a:solidFill>
                  <a:schemeClr val="tx1"/>
                </a:solidFill>
                <a:latin typeface="Calibri" pitchFamily="34" charset="0"/>
                <a:ea typeface="ＭＳ Ｐゴシック"/>
                <a:cs typeface="ＭＳ Ｐゴシック"/>
              </a:rPr>
              <a:t> 2,245 parks</a:t>
            </a:r>
            <a:br>
              <a:rPr lang="en-AU" sz="1800" b="0" dirty="0" smtClean="0">
                <a:solidFill>
                  <a:schemeClr val="tx1"/>
                </a:solidFill>
                <a:latin typeface="Calibri" pitchFamily="34" charset="0"/>
                <a:ea typeface="ＭＳ Ｐゴシック"/>
                <a:cs typeface="ＭＳ Ｐゴシック"/>
              </a:rPr>
            </a:br>
            <a:endParaRPr lang="en-AU" sz="1800" b="0" dirty="0" smtClean="0">
              <a:solidFill>
                <a:schemeClr val="tx1"/>
              </a:solidFill>
              <a:latin typeface="Calibri" pitchFamily="34" charset="0"/>
              <a:ea typeface="ＭＳ Ｐゴシック"/>
              <a:cs typeface="ＭＳ Ｐゴシック"/>
            </a:endParaRPr>
          </a:p>
          <a:p>
            <a:pPr marL="0" indent="0" eaLnBrk="1" hangingPunct="1">
              <a:lnSpc>
                <a:spcPct val="100000"/>
              </a:lnSpc>
              <a:spcBef>
                <a:spcPct val="0"/>
              </a:spcBef>
              <a:buClrTx/>
            </a:pPr>
            <a:r>
              <a:rPr lang="en-AU" sz="1800" b="0" dirty="0" smtClean="0">
                <a:solidFill>
                  <a:schemeClr val="tx1"/>
                </a:solidFill>
                <a:latin typeface="Calibri" pitchFamily="34" charset="0"/>
                <a:ea typeface="ＭＳ Ｐゴシック"/>
                <a:cs typeface="ＭＳ Ｐゴシック"/>
              </a:rPr>
              <a:t>Almost 9,000 visits to the city’s libraries each day </a:t>
            </a:r>
          </a:p>
        </p:txBody>
      </p:sp>
      <p:sp>
        <p:nvSpPr>
          <p:cNvPr id="15362" name="Rectangle 5"/>
          <p:cNvSpPr>
            <a:spLocks noChangeArrowheads="1"/>
          </p:cNvSpPr>
          <p:nvPr/>
        </p:nvSpPr>
        <p:spPr bwMode="auto">
          <a:xfrm>
            <a:off x="784224" y="825500"/>
            <a:ext cx="5172075" cy="700088"/>
          </a:xfrm>
          <a:prstGeom prst="rect">
            <a:avLst/>
          </a:prstGeom>
          <a:noFill/>
          <a:ln w="9525">
            <a:noFill/>
            <a:miter lim="800000"/>
            <a:headEnd/>
            <a:tailEnd/>
          </a:ln>
        </p:spPr>
        <p:txBody>
          <a:bodyPr anchor="ctr"/>
          <a:lstStyle/>
          <a:p>
            <a:r>
              <a:rPr lang="en-AU" sz="3200" b="1" dirty="0">
                <a:solidFill>
                  <a:srgbClr val="434244"/>
                </a:solidFill>
                <a:latin typeface="Arial" charset="0"/>
              </a:rPr>
              <a:t>The </a:t>
            </a:r>
            <a:r>
              <a:rPr lang="en-AU" sz="3200" b="1" dirty="0" smtClean="0">
                <a:solidFill>
                  <a:srgbClr val="434244"/>
                </a:solidFill>
                <a:latin typeface="Arial" charset="0"/>
              </a:rPr>
              <a:t>City of Gold Coast</a:t>
            </a:r>
            <a:endParaRPr lang="en-AU" sz="3200" b="1" dirty="0">
              <a:solidFill>
                <a:srgbClr val="434244"/>
              </a:solidFill>
              <a:latin typeface="Arial" charset="0"/>
            </a:endParaRPr>
          </a:p>
        </p:txBody>
      </p:sp>
      <p:sp>
        <p:nvSpPr>
          <p:cNvPr id="15363" name="TextBox 1"/>
          <p:cNvSpPr txBox="1">
            <a:spLocks noChangeArrowheads="1"/>
          </p:cNvSpPr>
          <p:nvPr/>
        </p:nvSpPr>
        <p:spPr bwMode="auto">
          <a:xfrm>
            <a:off x="4800600" y="1619250"/>
            <a:ext cx="3492500" cy="3631764"/>
          </a:xfrm>
          <a:prstGeom prst="rect">
            <a:avLst/>
          </a:prstGeom>
          <a:noFill/>
          <a:ln w="9525">
            <a:noFill/>
            <a:miter lim="800000"/>
            <a:headEnd/>
            <a:tailEnd/>
          </a:ln>
        </p:spPr>
        <p:txBody>
          <a:bodyPr>
            <a:spAutoFit/>
          </a:bodyPr>
          <a:lstStyle/>
          <a:p>
            <a:r>
              <a:rPr lang="en-US" dirty="0"/>
              <a:t>13 Branch Libraries</a:t>
            </a:r>
            <a:br>
              <a:rPr lang="en-US" dirty="0"/>
            </a:br>
            <a:endParaRPr lang="en-US" dirty="0"/>
          </a:p>
          <a:p>
            <a:r>
              <a:rPr lang="en-US" dirty="0"/>
              <a:t>One Mobile Library</a:t>
            </a:r>
            <a:br>
              <a:rPr lang="en-US" dirty="0"/>
            </a:br>
            <a:endParaRPr lang="en-US" dirty="0"/>
          </a:p>
          <a:p>
            <a:r>
              <a:rPr lang="en-US" dirty="0"/>
              <a:t>Local Studies Library</a:t>
            </a:r>
            <a:br>
              <a:rPr lang="en-US" dirty="0"/>
            </a:br>
            <a:endParaRPr lang="en-US" dirty="0"/>
          </a:p>
          <a:p>
            <a:r>
              <a:rPr lang="en-US" dirty="0"/>
              <a:t>Special Needs </a:t>
            </a:r>
            <a:r>
              <a:rPr lang="en-US" dirty="0" smtClean="0"/>
              <a:t>Library</a:t>
            </a:r>
            <a:br>
              <a:rPr lang="en-US" dirty="0" smtClean="0"/>
            </a:br>
            <a:endParaRPr lang="en-US" dirty="0" smtClean="0"/>
          </a:p>
          <a:p>
            <a:r>
              <a:rPr lang="en-US" dirty="0" smtClean="0"/>
              <a:t>Corporate Library</a:t>
            </a:r>
            <a:endParaRPr lang="en-US" dirty="0"/>
          </a:p>
          <a:p>
            <a:endParaRPr lang="en-US" dirty="0"/>
          </a:p>
          <a:p>
            <a:r>
              <a:rPr lang="en-US" dirty="0"/>
              <a:t>Collection Services</a:t>
            </a:r>
          </a:p>
          <a:p>
            <a:endParaRPr lang="en-US" dirty="0"/>
          </a:p>
          <a:p>
            <a:r>
              <a:rPr lang="en-US" sz="1400" dirty="0"/>
              <a:t>Small Admin unit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43500" y="800100"/>
            <a:ext cx="3416300" cy="4406900"/>
          </a:xfrm>
          <a:prstGeom prst="rect">
            <a:avLst/>
          </a:prstGeom>
        </p:spPr>
        <p:txBody>
          <a:bodyPr/>
          <a:lstStyle>
            <a:lvl1pPr algn="l" defTabSz="457200" rtl="0" fontAlgn="base">
              <a:spcBef>
                <a:spcPct val="0"/>
              </a:spcBef>
              <a:spcAft>
                <a:spcPct val="0"/>
              </a:spcAft>
              <a:defRPr sz="3200" b="1" kern="1200">
                <a:solidFill>
                  <a:srgbClr val="434244"/>
                </a:solidFill>
                <a:latin typeface="Arial"/>
                <a:ea typeface="ＭＳ Ｐゴシック" charset="0"/>
                <a:cs typeface="ＭＳ Ｐゴシック" charset="0"/>
              </a:defRPr>
            </a:lvl1pPr>
            <a:lvl2pPr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2pPr>
            <a:lvl3pPr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3pPr>
            <a:lvl4pPr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4pPr>
            <a:lvl5pPr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5pPr>
            <a:lvl6pPr marL="457200"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6pPr>
            <a:lvl7pPr marL="914400"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b="1">
                <a:solidFill>
                  <a:srgbClr val="434244"/>
                </a:solidFill>
                <a:latin typeface="Arial" charset="0"/>
                <a:ea typeface="ＭＳ Ｐゴシック" charset="0"/>
                <a:cs typeface="ＭＳ Ｐゴシック" charset="0"/>
              </a:defRPr>
            </a:lvl9pPr>
          </a:lstStyle>
          <a:p>
            <a:pPr>
              <a:defRPr/>
            </a:pPr>
            <a:r>
              <a:rPr lang="en-US" sz="1600" i="1" dirty="0" smtClean="0">
                <a:latin typeface="+mj-lt"/>
              </a:rPr>
              <a:t>Make no mistake the Gold Coast is a creation of the late 20</a:t>
            </a:r>
            <a:r>
              <a:rPr lang="en-US" sz="1600" i="1" baseline="30000" dirty="0" smtClean="0">
                <a:latin typeface="+mj-lt"/>
              </a:rPr>
              <a:t>th</a:t>
            </a:r>
            <a:r>
              <a:rPr lang="en-US" sz="1600" i="1" dirty="0" smtClean="0">
                <a:latin typeface="+mj-lt"/>
              </a:rPr>
              <a:t> Century.  </a:t>
            </a:r>
          </a:p>
          <a:p>
            <a:pPr>
              <a:defRPr/>
            </a:pPr>
            <a:endParaRPr lang="en-US" sz="1600" i="1" dirty="0">
              <a:latin typeface="+mj-lt"/>
            </a:endParaRPr>
          </a:p>
          <a:p>
            <a:pPr>
              <a:defRPr/>
            </a:pPr>
            <a:r>
              <a:rPr lang="en-US" sz="1600" i="1" dirty="0" smtClean="0">
                <a:latin typeface="+mj-lt"/>
              </a:rPr>
              <a:t>It was not forged by the intellectual fervour of an international design competition, as was Canberra.  It was not kicked off with an historic envisioning statement  “this will be the place for a village” as was Melbourne.  It has no “birth date” as does Sydney. </a:t>
            </a:r>
          </a:p>
          <a:p>
            <a:pPr>
              <a:defRPr/>
            </a:pPr>
            <a:endParaRPr lang="en-US" sz="1600" i="1" dirty="0">
              <a:latin typeface="+mj-lt"/>
            </a:endParaRPr>
          </a:p>
          <a:p>
            <a:pPr>
              <a:defRPr/>
            </a:pPr>
            <a:r>
              <a:rPr lang="en-US" sz="1600" i="1" dirty="0" smtClean="0">
                <a:latin typeface="+mj-lt"/>
              </a:rPr>
              <a:t>No.  </a:t>
            </a:r>
            <a:r>
              <a:rPr lang="en-US" sz="1800" i="1" dirty="0" smtClean="0">
                <a:latin typeface="+mj-lt"/>
              </a:rPr>
              <a:t>The city of the Gold Coast emerged in the latter decades of the 20</a:t>
            </a:r>
            <a:r>
              <a:rPr lang="en-US" sz="1800" i="1" baseline="30000" dirty="0" smtClean="0">
                <a:latin typeface="+mj-lt"/>
              </a:rPr>
              <a:t>th</a:t>
            </a:r>
            <a:r>
              <a:rPr lang="en-US" sz="1800" i="1" dirty="0" smtClean="0">
                <a:latin typeface="+mj-lt"/>
              </a:rPr>
              <a:t> century because the Australian people willed it into existence !</a:t>
            </a:r>
            <a:br>
              <a:rPr lang="en-US" sz="1800" i="1" dirty="0" smtClean="0">
                <a:latin typeface="+mj-lt"/>
              </a:rPr>
            </a:br>
            <a:r>
              <a:rPr lang="en-US" sz="1600" i="1" dirty="0" smtClean="0">
                <a:latin typeface="+mj-lt"/>
              </a:rPr>
              <a:t/>
            </a:r>
            <a:br>
              <a:rPr lang="en-US" sz="1600" i="1" dirty="0" smtClean="0">
                <a:latin typeface="+mj-lt"/>
              </a:rPr>
            </a:br>
            <a:r>
              <a:rPr lang="en-US" sz="1600" dirty="0" smtClean="0"/>
              <a:t>Bernard Salt   “The big Picture” 2006</a:t>
            </a:r>
            <a:r>
              <a:rPr lang="en-US" sz="1200" dirty="0" smtClean="0"/>
              <a:t>.</a:t>
            </a:r>
            <a:endParaRPr lang="en-US" sz="1200" dirty="0"/>
          </a:p>
        </p:txBody>
      </p:sp>
      <p:pic>
        <p:nvPicPr>
          <p:cNvPr id="18434" name="Picture 2" descr="Surf Race on the Gold Coast circa 1940s Photographer unknown CD131-IMG0001"/>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820738" y="1574800"/>
            <a:ext cx="3802062" cy="3136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1"/>
          <p:cNvSpPr>
            <a:spLocks noGrp="1"/>
          </p:cNvSpPr>
          <p:nvPr>
            <p:ph idx="4294967295"/>
          </p:nvPr>
        </p:nvSpPr>
        <p:spPr bwMode="auto">
          <a:xfrm>
            <a:off x="590550" y="1217613"/>
            <a:ext cx="7986713" cy="827087"/>
          </a:xfrm>
          <a:prstGeom prst="rect">
            <a:avLst/>
          </a:prstGeom>
          <a:noFill/>
          <a:ln>
            <a:miter lim="800000"/>
            <a:headEnd/>
            <a:tailEnd/>
          </a:ln>
        </p:spPr>
        <p:txBody>
          <a:bodyPr lIns="0" tIns="0" rIns="0" bIns="0"/>
          <a:lstStyle/>
          <a:p>
            <a:pPr marL="0" indent="0" eaLnBrk="1" hangingPunct="1">
              <a:lnSpc>
                <a:spcPts val="2000"/>
              </a:lnSpc>
            </a:pPr>
            <a:r>
              <a:rPr lang="en-AU" sz="4200" dirty="0" smtClean="0">
                <a:latin typeface="Arial Narrow" pitchFamily="34" charset="0"/>
                <a:ea typeface="ＭＳ Ｐゴシック"/>
                <a:cs typeface="ＭＳ Ｐゴシック"/>
              </a:rPr>
              <a:t>Council’s approach</a:t>
            </a:r>
          </a:p>
          <a:p>
            <a:pPr marL="0" indent="0" eaLnBrk="1" hangingPunct="1">
              <a:lnSpc>
                <a:spcPts val="2000"/>
              </a:lnSpc>
            </a:pPr>
            <a:endParaRPr lang="en-AU" sz="4200" dirty="0" smtClean="0">
              <a:latin typeface="Arial Narrow" pitchFamily="34" charset="0"/>
              <a:ea typeface="ＭＳ Ｐゴシック"/>
              <a:cs typeface="ＭＳ Ｐゴシック"/>
            </a:endParaRPr>
          </a:p>
        </p:txBody>
      </p:sp>
      <p:pic>
        <p:nvPicPr>
          <p:cNvPr id="20482" name="Picture 4" descr="rear dusk ELA 1"/>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90550" y="1690688"/>
            <a:ext cx="4606925" cy="3586162"/>
          </a:xfrm>
          <a:prstGeom prst="rect">
            <a:avLst/>
          </a:prstGeom>
          <a:noFill/>
          <a:ln w="9525">
            <a:noFill/>
            <a:miter lim="800000"/>
            <a:headEnd/>
            <a:tailEnd/>
          </a:ln>
        </p:spPr>
      </p:pic>
      <p:sp>
        <p:nvSpPr>
          <p:cNvPr id="20483" name="Text Box 5"/>
          <p:cNvSpPr txBox="1">
            <a:spLocks noChangeArrowheads="1"/>
          </p:cNvSpPr>
          <p:nvPr/>
        </p:nvSpPr>
        <p:spPr bwMode="auto">
          <a:xfrm>
            <a:off x="5775325" y="1690688"/>
            <a:ext cx="2662238" cy="366712"/>
          </a:xfrm>
          <a:prstGeom prst="rect">
            <a:avLst/>
          </a:prstGeom>
          <a:noFill/>
          <a:ln w="9525">
            <a:noFill/>
            <a:miter lim="800000"/>
            <a:headEnd/>
            <a:tailEnd/>
          </a:ln>
        </p:spPr>
        <p:txBody>
          <a:bodyPr>
            <a:spAutoFit/>
          </a:bodyPr>
          <a:lstStyle/>
          <a:p>
            <a:pPr defTabSz="914400">
              <a:spcBef>
                <a:spcPct val="50000"/>
              </a:spcBef>
            </a:pPr>
            <a:endParaRPr lang="en-AU"/>
          </a:p>
        </p:txBody>
      </p:sp>
      <p:sp>
        <p:nvSpPr>
          <p:cNvPr id="20484" name="Text Box 6"/>
          <p:cNvSpPr txBox="1">
            <a:spLocks noChangeArrowheads="1"/>
          </p:cNvSpPr>
          <p:nvPr/>
        </p:nvSpPr>
        <p:spPr bwMode="auto">
          <a:xfrm>
            <a:off x="5775325" y="4137025"/>
            <a:ext cx="2662238" cy="915988"/>
          </a:xfrm>
          <a:prstGeom prst="rect">
            <a:avLst/>
          </a:prstGeom>
          <a:noFill/>
          <a:ln w="9525">
            <a:noFill/>
            <a:miter lim="800000"/>
            <a:headEnd/>
            <a:tailEnd/>
          </a:ln>
        </p:spPr>
        <p:txBody>
          <a:bodyPr wrap="square">
            <a:spAutoFit/>
          </a:bodyPr>
          <a:lstStyle/>
          <a:p>
            <a:pPr defTabSz="914400">
              <a:spcBef>
                <a:spcPct val="50000"/>
              </a:spcBef>
            </a:pPr>
            <a:r>
              <a:rPr lang="en-AU" i="1" dirty="0"/>
              <a:t>The facilities function as spaces for social and community engagement</a:t>
            </a:r>
            <a:r>
              <a:rPr lang="en-AU" dirty="0"/>
              <a:t> </a:t>
            </a:r>
          </a:p>
        </p:txBody>
      </p:sp>
      <p:sp>
        <p:nvSpPr>
          <p:cNvPr id="20485" name="Text Box 7"/>
          <p:cNvSpPr txBox="1">
            <a:spLocks noChangeArrowheads="1"/>
          </p:cNvSpPr>
          <p:nvPr/>
        </p:nvSpPr>
        <p:spPr bwMode="auto">
          <a:xfrm>
            <a:off x="5775325" y="1217613"/>
            <a:ext cx="2662238" cy="2563812"/>
          </a:xfrm>
          <a:prstGeom prst="rect">
            <a:avLst/>
          </a:prstGeom>
          <a:noFill/>
          <a:ln w="9525">
            <a:noFill/>
            <a:miter lim="800000"/>
            <a:headEnd/>
            <a:tailEnd/>
          </a:ln>
        </p:spPr>
        <p:txBody>
          <a:bodyPr>
            <a:spAutoFit/>
          </a:bodyPr>
          <a:lstStyle/>
          <a:p>
            <a:pPr defTabSz="914400">
              <a:spcBef>
                <a:spcPct val="50000"/>
              </a:spcBef>
            </a:pPr>
            <a:r>
              <a:rPr lang="en-AU" dirty="0"/>
              <a:t>The provision of a recognisable Council presence in the community that contributes to a sense of place and reaches customers at a location where they go about their everyday business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bwMode="auto">
          <a:xfrm>
            <a:off x="684213" y="549275"/>
            <a:ext cx="7702550" cy="1060450"/>
          </a:xfrm>
          <a:prstGeom prst="rect">
            <a:avLst/>
          </a:prstGeom>
          <a:noFill/>
          <a:ln>
            <a:miter lim="800000"/>
            <a:headEnd/>
            <a:tailEnd/>
          </a:ln>
        </p:spPr>
        <p:txBody>
          <a:bodyPr anchor="ctr"/>
          <a:lstStyle/>
          <a:p>
            <a:pPr eaLnBrk="1" hangingPunct="1"/>
            <a:r>
              <a:rPr lang="en-AU" sz="2800" smtClean="0">
                <a:solidFill>
                  <a:schemeClr val="tx1"/>
                </a:solidFill>
                <a:latin typeface="Arial" charset="0"/>
                <a:ea typeface="ＭＳ Ｐゴシック"/>
                <a:cs typeface="ＭＳ Ｐゴシック"/>
              </a:rPr>
              <a:t>Gold Coast Libraries</a:t>
            </a:r>
          </a:p>
        </p:txBody>
      </p:sp>
      <p:sp>
        <p:nvSpPr>
          <p:cNvPr id="22530" name="Rectangle 3"/>
          <p:cNvSpPr>
            <a:spLocks noGrp="1" noChangeArrowheads="1"/>
          </p:cNvSpPr>
          <p:nvPr>
            <p:ph type="body" sz="half" idx="4294967295"/>
          </p:nvPr>
        </p:nvSpPr>
        <p:spPr bwMode="auto">
          <a:xfrm>
            <a:off x="457200" y="1600200"/>
            <a:ext cx="4033838" cy="4525963"/>
          </a:xfrm>
          <a:prstGeom prst="rect">
            <a:avLst/>
          </a:prstGeom>
          <a:noFill/>
          <a:ln>
            <a:miter lim="800000"/>
            <a:headEnd/>
            <a:tailEnd/>
          </a:ln>
        </p:spPr>
        <p:txBody>
          <a:bodyPr/>
          <a:lstStyle/>
          <a:p>
            <a:pPr marL="0" indent="0" eaLnBrk="1" hangingPunct="1">
              <a:buClr>
                <a:srgbClr val="3399FF"/>
              </a:buClr>
            </a:pPr>
            <a:endParaRPr lang="en-AU" sz="1200" smtClean="0">
              <a:latin typeface="Arial" charset="0"/>
              <a:ea typeface="ＭＳ Ｐゴシック"/>
              <a:cs typeface="ＭＳ Ｐゴシック"/>
            </a:endParaRPr>
          </a:p>
          <a:p>
            <a:pPr marL="0" indent="0" eaLnBrk="1" hangingPunct="1"/>
            <a:endParaRPr lang="en-AU" sz="1800" smtClean="0">
              <a:latin typeface="Arial" charset="0"/>
              <a:ea typeface="ＭＳ Ｐゴシック"/>
              <a:cs typeface="ＭＳ Ｐゴシック"/>
            </a:endParaRPr>
          </a:p>
        </p:txBody>
      </p:sp>
      <p:sp>
        <p:nvSpPr>
          <p:cNvPr id="22531" name="Rectangle 4"/>
          <p:cNvSpPr>
            <a:spLocks noChangeArrowheads="1"/>
          </p:cNvSpPr>
          <p:nvPr/>
        </p:nvSpPr>
        <p:spPr bwMode="auto">
          <a:xfrm>
            <a:off x="684213" y="1484313"/>
            <a:ext cx="8134350" cy="3276600"/>
          </a:xfrm>
          <a:prstGeom prst="rect">
            <a:avLst/>
          </a:prstGeom>
          <a:noFill/>
          <a:ln w="9525">
            <a:noFill/>
            <a:miter lim="800000"/>
            <a:headEnd/>
            <a:tailEnd/>
          </a:ln>
        </p:spPr>
        <p:txBody>
          <a:bodyPr/>
          <a:lstStyle/>
          <a:p>
            <a:pPr marL="0" lvl="1" indent="-285750">
              <a:lnSpc>
                <a:spcPct val="90000"/>
              </a:lnSpc>
              <a:spcBef>
                <a:spcPct val="20000"/>
              </a:spcBef>
              <a:buClr>
                <a:srgbClr val="3399FF"/>
              </a:buClr>
              <a:buFont typeface="Arial" charset="0"/>
              <a:buChar char="•"/>
            </a:pPr>
            <a:endParaRPr lang="en-AU">
              <a:solidFill>
                <a:srgbClr val="434244"/>
              </a:solidFill>
              <a:latin typeface="Arial" charset="0"/>
            </a:endParaRPr>
          </a:p>
          <a:p>
            <a:pPr>
              <a:lnSpc>
                <a:spcPct val="90000"/>
              </a:lnSpc>
              <a:spcBef>
                <a:spcPct val="20000"/>
              </a:spcBef>
              <a:buClr>
                <a:srgbClr val="3399FF"/>
              </a:buClr>
            </a:pPr>
            <a:endParaRPr lang="en-AU" sz="1600" b="1">
              <a:solidFill>
                <a:srgbClr val="434244"/>
              </a:solidFill>
              <a:latin typeface="Arial" charset="0"/>
            </a:endParaRPr>
          </a:p>
          <a:p>
            <a:pPr>
              <a:lnSpc>
                <a:spcPct val="90000"/>
              </a:lnSpc>
              <a:spcBef>
                <a:spcPct val="20000"/>
              </a:spcBef>
              <a:buClr>
                <a:srgbClr val="3399FF"/>
              </a:buClr>
            </a:pPr>
            <a:endParaRPr lang="en-AU" sz="1200" b="1">
              <a:solidFill>
                <a:srgbClr val="434244"/>
              </a:solidFill>
              <a:latin typeface="Arial" charset="0"/>
            </a:endParaRPr>
          </a:p>
          <a:p>
            <a:pPr>
              <a:lnSpc>
                <a:spcPct val="90000"/>
              </a:lnSpc>
              <a:spcBef>
                <a:spcPct val="20000"/>
              </a:spcBef>
              <a:buClr>
                <a:srgbClr val="3399FF"/>
              </a:buClr>
            </a:pPr>
            <a:endParaRPr lang="en-AU" sz="1200" b="1">
              <a:solidFill>
                <a:srgbClr val="434244"/>
              </a:solidFill>
              <a:latin typeface="Arial" charset="0"/>
            </a:endParaRPr>
          </a:p>
          <a:p>
            <a:pPr>
              <a:lnSpc>
                <a:spcPct val="90000"/>
              </a:lnSpc>
              <a:spcBef>
                <a:spcPct val="20000"/>
              </a:spcBef>
              <a:buClr>
                <a:srgbClr val="CC1C55"/>
              </a:buClr>
            </a:pPr>
            <a:endParaRPr lang="en-AU" b="1">
              <a:solidFill>
                <a:srgbClr val="434244"/>
              </a:solidFill>
              <a:latin typeface="Arial" charset="0"/>
            </a:endParaRPr>
          </a:p>
        </p:txBody>
      </p:sp>
      <p:pic>
        <p:nvPicPr>
          <p:cNvPr id="22532" name="Picture 5" descr="Broadbeach exterior night 2"/>
          <p:cNvPicPr>
            <a:picLocks noGrp="1" noChangeAspect="1" noChangeArrowheads="1"/>
          </p:cNvPicPr>
          <p:nvPr>
            <p:ph sz="half" idx="4294967295"/>
          </p:nvPr>
        </p:nvPicPr>
        <p:blipFill>
          <a:blip r:embed="rId3" cstate="print">
            <a:extLst>
              <a:ext uri="{28A0092B-C50C-407E-A947-70E740481C1C}">
                <a14:useLocalDpi xmlns:a14="http://schemas.microsoft.com/office/drawing/2010/main" xmlns=""/>
              </a:ext>
            </a:extLst>
          </a:blip>
          <a:srcRect/>
          <a:stretch>
            <a:fillRect/>
          </a:stretch>
        </p:blipFill>
        <p:spPr bwMode="auto">
          <a:xfrm>
            <a:off x="5724525" y="1222375"/>
            <a:ext cx="2735263" cy="1819275"/>
          </a:xfrm>
          <a:prstGeom prst="rect">
            <a:avLst/>
          </a:prstGeom>
          <a:noFill/>
          <a:ln>
            <a:miter lim="800000"/>
            <a:headEnd/>
            <a:tailEnd/>
          </a:ln>
        </p:spPr>
      </p:pic>
      <p:pic>
        <p:nvPicPr>
          <p:cNvPr id="22533" name="Picture 6" descr="Nerang exterior day"/>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5724525" y="2997200"/>
            <a:ext cx="2733675" cy="2051050"/>
          </a:xfrm>
          <a:prstGeom prst="rect">
            <a:avLst/>
          </a:prstGeom>
          <a:noFill/>
          <a:ln w="9525">
            <a:noFill/>
            <a:miter lim="800000"/>
            <a:headEnd/>
            <a:tailEnd/>
          </a:ln>
        </p:spPr>
      </p:pic>
      <p:pic>
        <p:nvPicPr>
          <p:cNvPr id="22534" name="Picture 7" descr="Southport exterior night"/>
          <p:cNvPicPr>
            <a:picLocks noChangeAspect="1" noChangeArrowheads="1"/>
          </p:cNvPicPr>
          <p:nvPr/>
        </p:nvPicPr>
        <p:blipFill>
          <a:blip r:embed="rId5"/>
          <a:srcRect/>
          <a:stretch>
            <a:fillRect/>
          </a:stretch>
        </p:blipFill>
        <p:spPr bwMode="auto">
          <a:xfrm>
            <a:off x="561975" y="2311400"/>
            <a:ext cx="2641600" cy="2736850"/>
          </a:xfrm>
          <a:prstGeom prst="rect">
            <a:avLst/>
          </a:prstGeom>
          <a:noFill/>
          <a:ln w="9525">
            <a:noFill/>
            <a:miter lim="800000"/>
            <a:headEnd/>
            <a:tailEnd/>
          </a:ln>
        </p:spPr>
      </p:pic>
      <p:pic>
        <p:nvPicPr>
          <p:cNvPr id="22535" name="Picture 8" descr="New Elanora exterior night 2"/>
          <p:cNvPicPr>
            <a:picLocks noChangeAspect="1" noChangeArrowheads="1"/>
          </p:cNvPicPr>
          <p:nvPr/>
        </p:nvPicPr>
        <p:blipFill>
          <a:blip r:embed="rId6"/>
          <a:srcRect/>
          <a:stretch>
            <a:fillRect/>
          </a:stretch>
        </p:blipFill>
        <p:spPr bwMode="auto">
          <a:xfrm>
            <a:off x="3354388" y="1484313"/>
            <a:ext cx="2273300" cy="35290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1"/>
          <p:cNvSpPr>
            <a:spLocks noGrp="1"/>
          </p:cNvSpPr>
          <p:nvPr>
            <p:ph idx="4294967295"/>
          </p:nvPr>
        </p:nvSpPr>
        <p:spPr bwMode="auto">
          <a:xfrm>
            <a:off x="590550" y="1168400"/>
            <a:ext cx="7986713" cy="301625"/>
          </a:xfrm>
          <a:prstGeom prst="rect">
            <a:avLst/>
          </a:prstGeom>
          <a:noFill/>
          <a:ln>
            <a:miter lim="800000"/>
            <a:headEnd/>
            <a:tailEnd/>
          </a:ln>
        </p:spPr>
        <p:txBody>
          <a:bodyPr lIns="0" tIns="0" rIns="0" bIns="0"/>
          <a:lstStyle/>
          <a:p>
            <a:pPr marL="0" indent="0" eaLnBrk="1" hangingPunct="1">
              <a:lnSpc>
                <a:spcPts val="2000"/>
              </a:lnSpc>
            </a:pPr>
            <a:r>
              <a:rPr lang="en-AU" sz="4200" smtClean="0">
                <a:latin typeface="Arial Narrow" pitchFamily="34" charset="0"/>
                <a:ea typeface="ＭＳ Ｐゴシック"/>
                <a:cs typeface="ＭＳ Ｐゴシック"/>
              </a:rPr>
              <a:t>The new kids on the block</a:t>
            </a:r>
          </a:p>
        </p:txBody>
      </p:sp>
      <p:pic>
        <p:nvPicPr>
          <p:cNvPr id="24578" name="Picture 1" descr="CCC 041.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813300" y="1595438"/>
            <a:ext cx="3763963" cy="2510862"/>
          </a:xfrm>
          <a:prstGeom prst="rect">
            <a:avLst/>
          </a:prstGeom>
          <a:noFill/>
          <a:ln w="9525">
            <a:noFill/>
            <a:miter lim="800000"/>
            <a:headEnd/>
            <a:tailEnd/>
          </a:ln>
        </p:spPr>
      </p:pic>
      <p:pic>
        <p:nvPicPr>
          <p:cNvPr id="24580" name="Picture 4" descr="helensbale library"/>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168400" y="1595438"/>
            <a:ext cx="3347816" cy="2510862"/>
          </a:xfrm>
          <a:prstGeom prst="rect">
            <a:avLst/>
          </a:prstGeom>
          <a:noFill/>
        </p:spPr>
      </p:pic>
      <p:pic>
        <p:nvPicPr>
          <p:cNvPr id="6" name="Picture 5" descr="P8290008.JPG"/>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3107798" y="4305300"/>
            <a:ext cx="2994635" cy="150083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2361</TotalTime>
  <Words>902</Words>
  <Application>Microsoft Office PowerPoint</Application>
  <PresentationFormat>On-screen Show (4:3)</PresentationFormat>
  <Paragraphs>178</Paragraphs>
  <Slides>49</Slides>
  <Notes>24</Notes>
  <HiddenSlides>0</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Slide 2</vt:lpstr>
      <vt:lpstr>Slide 3</vt:lpstr>
      <vt:lpstr>Slide 4</vt:lpstr>
      <vt:lpstr>Slide 5</vt:lpstr>
      <vt:lpstr>Slide 6</vt:lpstr>
      <vt:lpstr>Slide 7</vt:lpstr>
      <vt:lpstr>Slide 8</vt:lpstr>
      <vt:lpstr>Gold Coast Libraries</vt:lpstr>
      <vt:lpstr>Slide 10</vt:lpstr>
      <vt:lpstr>Slide 11</vt:lpstr>
      <vt:lpstr>Try new things</vt:lpstr>
      <vt:lpstr>Slide 13</vt:lpstr>
      <vt:lpstr>Slide 14</vt:lpstr>
      <vt:lpstr>Slide 15</vt:lpstr>
      <vt:lpstr>Slide 16</vt:lpstr>
      <vt:lpstr>Slide 17</vt:lpstr>
      <vt:lpstr>Slide 18</vt:lpstr>
      <vt:lpstr>Coolangatta - a level two branch library</vt:lpstr>
      <vt:lpstr>Slide 20</vt:lpstr>
      <vt:lpstr>Slide 21</vt:lpstr>
      <vt:lpstr>Slide 22</vt:lpstr>
      <vt:lpstr>Slide 23</vt:lpstr>
      <vt:lpstr>Slide 24</vt:lpstr>
      <vt:lpstr>Upper Coomera Branch Library – a level two local level library </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Culture</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Company>hkjh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Da Cunha</dc:creator>
  <cp:lastModifiedBy>Julie</cp:lastModifiedBy>
  <cp:revision>112</cp:revision>
  <dcterms:created xsi:type="dcterms:W3CDTF">2013-01-24T01:17:57Z</dcterms:created>
  <dcterms:modified xsi:type="dcterms:W3CDTF">2013-09-03T07:39:20Z</dcterms:modified>
</cp:coreProperties>
</file>