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8" r:id="rId6"/>
    <p:sldId id="257" r:id="rId7"/>
    <p:sldId id="261" r:id="rId8"/>
    <p:sldId id="262" r:id="rId9"/>
    <p:sldId id="263" r:id="rId10"/>
    <p:sldId id="265" r:id="rId11"/>
    <p:sldId id="266" r:id="rId12"/>
    <p:sldId id="268" r:id="rId13"/>
    <p:sldId id="280" r:id="rId14"/>
    <p:sldId id="269" r:id="rId15"/>
    <p:sldId id="270" r:id="rId16"/>
    <p:sldId id="274" r:id="rId17"/>
    <p:sldId id="279" r:id="rId18"/>
    <p:sldId id="283" r:id="rId19"/>
    <p:sldId id="281" r:id="rId20"/>
    <p:sldId id="282" r:id="rId21"/>
    <p:sldId id="284" r:id="rId22"/>
    <p:sldId id="285" r:id="rId23"/>
    <p:sldId id="271" r:id="rId24"/>
    <p:sldId id="278" r:id="rId25"/>
    <p:sldId id="273" r:id="rId26"/>
    <p:sldId id="275" r:id="rId27"/>
    <p:sldId id="276" r:id="rId28"/>
    <p:sldId id="277" r:id="rId29"/>
    <p:sldId id="272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Bradbrook" initials="CB" lastIdx="1" clrIdx="0">
    <p:extLst>
      <p:ext uri="{19B8F6BF-5375-455C-9EA6-DF929625EA0E}">
        <p15:presenceInfo xmlns:p15="http://schemas.microsoft.com/office/powerpoint/2012/main" userId="S-1-5-21-2462766714-1113486532-1289369602-7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B1D"/>
    <a:srgbClr val="8B181B"/>
    <a:srgbClr val="3D3B1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4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33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21T12:41:54.043" idx="1">
    <p:pos x="10" y="10"/>
    <p:text/>
    <p:extLst>
      <p:ext uri="{C676402C-5697-4E1C-873F-D02D1690AC5C}">
        <p15:threadingInfo xmlns:p15="http://schemas.microsoft.com/office/powerpoint/2012/main" timeZoneBias="-57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B0D42-14DC-4097-BEB9-135A2DF80FCB}" type="datetimeFigureOut">
              <a:rPr lang="en-AU" smtClean="0"/>
              <a:t>24/07/2017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FD2BE-A13D-44D3-B4F6-E7502A4735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480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419C4-13B6-9549-ACAC-505B6DADDD25}" type="datetimeFigureOut">
              <a:rPr lang="en-US" smtClean="0"/>
              <a:pPr/>
              <a:t>24-Jul-17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10DBC-AA3E-244D-A1EB-DAE5EC91E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95857" y="1600200"/>
            <a:ext cx="7645734" cy="419327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95857" y="862947"/>
            <a:ext cx="7645733" cy="632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857" y="1600201"/>
            <a:ext cx="7645734" cy="4184572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95857" y="862947"/>
            <a:ext cx="7645733" cy="632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856" y="1600200"/>
            <a:ext cx="3799943" cy="415050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3693390" cy="415050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95857" y="862947"/>
            <a:ext cx="7645733" cy="632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857" y="1535113"/>
            <a:ext cx="3801531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857" y="2174875"/>
            <a:ext cx="3801531" cy="3575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96565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96565" cy="3575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5857" y="862947"/>
            <a:ext cx="7645733" cy="632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Template Pages2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857" y="1678492"/>
            <a:ext cx="7645733" cy="402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857" y="862947"/>
            <a:ext cx="7645733" cy="632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6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3D3B1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B181B"/>
        </a:buClr>
        <a:buFont typeface="Lucida Grande"/>
        <a:buChar char="»"/>
        <a:defRPr sz="2500" kern="1200">
          <a:solidFill>
            <a:srgbClr val="3D3B1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»"/>
        <a:defRPr sz="2200" kern="1200">
          <a:solidFill>
            <a:srgbClr val="3D3B1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D3B1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D3B1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D3B1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 descr="PPT Template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5000" y="1680308"/>
            <a:ext cx="442546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D3B12"/>
                </a:solidFill>
              </a:rPr>
              <a:t>Public Libraries SA</a:t>
            </a:r>
          </a:p>
          <a:p>
            <a:endParaRPr lang="en-US" sz="800" dirty="0">
              <a:solidFill>
                <a:srgbClr val="3D3B12"/>
              </a:solidFill>
            </a:endParaRPr>
          </a:p>
          <a:p>
            <a:r>
              <a:rPr lang="en-US" sz="2500" dirty="0">
                <a:solidFill>
                  <a:srgbClr val="3D3B12"/>
                </a:solidFill>
              </a:rPr>
              <a:t>Planning for success: from community engagement to civic participation</a:t>
            </a:r>
            <a:endParaRPr lang="en-US" sz="2800" b="1" dirty="0">
              <a:solidFill>
                <a:srgbClr val="3D3B1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4207" y="3886200"/>
            <a:ext cx="4425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9D1B1D"/>
                </a:solidFill>
              </a:rPr>
              <a:t>“Insert quote here” </a:t>
            </a:r>
            <a:br>
              <a:rPr lang="en-US" sz="2000" i="1" dirty="0">
                <a:solidFill>
                  <a:srgbClr val="9D1B1D"/>
                </a:solidFill>
              </a:rPr>
            </a:br>
            <a:r>
              <a:rPr lang="en-US" sz="2000" i="1" dirty="0">
                <a:solidFill>
                  <a:srgbClr val="9D1B1D"/>
                </a:solidFill>
              </a:rPr>
              <a:t>(</a:t>
            </a:r>
            <a:r>
              <a:rPr lang="en-US" sz="2000" i="1" dirty="0" err="1">
                <a:solidFill>
                  <a:srgbClr val="9D1B1D"/>
                </a:solidFill>
              </a:rPr>
              <a:t>calibri</a:t>
            </a:r>
            <a:r>
              <a:rPr lang="en-US" sz="2000" i="1" dirty="0">
                <a:solidFill>
                  <a:srgbClr val="9D1B1D"/>
                </a:solidFill>
              </a:rPr>
              <a:t> regular italics 20pt)</a:t>
            </a:r>
          </a:p>
          <a:p>
            <a:endParaRPr lang="en-US" sz="2000" b="1" i="1" dirty="0">
              <a:solidFill>
                <a:srgbClr val="9D1B1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9AE36A-A393-41C6-BA72-A2C3BCB4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211" y="2641209"/>
            <a:ext cx="7645734" cy="1747911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Data – know your community</a:t>
            </a:r>
          </a:p>
          <a:p>
            <a:r>
              <a:rPr lang="en-AU" dirty="0"/>
              <a:t>Consult – engage and understand your community</a:t>
            </a:r>
          </a:p>
          <a:p>
            <a:r>
              <a:rPr lang="en-AU" dirty="0"/>
              <a:t>Plan for ongoing engagement </a:t>
            </a:r>
          </a:p>
          <a:p>
            <a:r>
              <a:rPr lang="en-AU" dirty="0"/>
              <a:t>Think of community engagement as a continuous improvement process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65E689-0726-4AD9-BE81-1B1B1531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362" y="1585153"/>
            <a:ext cx="7645733" cy="632982"/>
          </a:xfrm>
        </p:spPr>
        <p:txBody>
          <a:bodyPr/>
          <a:lstStyle/>
          <a:p>
            <a:r>
              <a:rPr lang="en-AU" dirty="0"/>
              <a:t>Key components when planning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0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Community-informed mapping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21318" r="2470" b="18691"/>
          <a:stretch/>
        </p:blipFill>
        <p:spPr>
          <a:xfrm>
            <a:off x="2130457" y="2752627"/>
            <a:ext cx="4788817" cy="1706252"/>
          </a:xfrm>
        </p:spPr>
      </p:pic>
      <p:sp>
        <p:nvSpPr>
          <p:cNvPr id="7" name="TextBox 6"/>
          <p:cNvSpPr txBox="1"/>
          <p:nvPr/>
        </p:nvSpPr>
        <p:spPr>
          <a:xfrm>
            <a:off x="4038956" y="2085067"/>
            <a:ext cx="84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3735" y="1555920"/>
            <a:ext cx="782424" cy="370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AEDC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6214" y="1497175"/>
            <a:ext cx="106522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ABS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7136" y="1613982"/>
            <a:ext cx="139516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Community profile id.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2870" y="1760128"/>
            <a:ext cx="1654617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Selected government data sets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0163" y="4620381"/>
            <a:ext cx="15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Consultations</a:t>
            </a: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 flipH="1">
            <a:off x="3323161" y="4308049"/>
            <a:ext cx="381786" cy="312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551377" y="2498132"/>
            <a:ext cx="6143" cy="346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18828" y="4308049"/>
            <a:ext cx="463498" cy="312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12542" y="4626379"/>
            <a:ext cx="210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Service Mapping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974" y="5715577"/>
            <a:ext cx="119720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Service providers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8755" y="5000920"/>
            <a:ext cx="1107862" cy="3676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Children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0159" y="5715577"/>
            <a:ext cx="139291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Parents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7584" y="4787131"/>
            <a:ext cx="12820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Education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43860" y="5369409"/>
            <a:ext cx="13386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Health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71140" y="5300110"/>
            <a:ext cx="154599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Parenting Services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69584" y="6038742"/>
            <a:ext cx="176281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Policy direction</a:t>
            </a:r>
          </a:p>
        </p:txBody>
      </p:sp>
    </p:spTree>
    <p:extLst>
      <p:ext uri="{BB962C8B-B14F-4D97-AF65-F5344CB8AC3E}">
        <p14:creationId xmlns:p14="http://schemas.microsoft.com/office/powerpoint/2010/main" val="12779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hing, object&#10;&#10;Description generated with high confidence">
            <a:extLst>
              <a:ext uri="{FF2B5EF4-FFF2-40B4-BE49-F238E27FC236}">
                <a16:creationId xmlns:a16="http://schemas.microsoft.com/office/drawing/2014/main" id="{23C3DDB9-48F3-48FA-914F-906D789AE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885" y="1620044"/>
            <a:ext cx="6743700" cy="20764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Community engagement/partnerships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F4066-FC74-46EE-9FD4-9962C8222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49" y="3820609"/>
            <a:ext cx="3436105" cy="2204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44CA9E-1D6A-4E7D-B54D-F673BBEF6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34" y="2679153"/>
            <a:ext cx="3649823" cy="308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9" y="1448160"/>
            <a:ext cx="2305050" cy="198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1253" y="730972"/>
            <a:ext cx="3470790" cy="632982"/>
          </a:xfrm>
        </p:spPr>
        <p:txBody>
          <a:bodyPr/>
          <a:lstStyle/>
          <a:p>
            <a:r>
              <a:rPr lang="en-AU" dirty="0" err="1"/>
              <a:t>CfC</a:t>
            </a:r>
            <a:r>
              <a:rPr lang="en-AU" dirty="0"/>
              <a:t> Priority Areas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6" y="3766214"/>
            <a:ext cx="3366294" cy="1915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37" y="1689818"/>
            <a:ext cx="3414794" cy="1092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00" y="3107763"/>
            <a:ext cx="3195968" cy="20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9C5AB-F2B1-4354-B37A-1EFE35BC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 you have a discrete operational library plan, or does it fit within a broader service/deliver plan?</a:t>
            </a:r>
          </a:p>
          <a:p>
            <a:r>
              <a:rPr lang="en-AU" dirty="0"/>
              <a:t>Is your library's plan reflective of the organisations broader Community Strategic Plan?</a:t>
            </a:r>
          </a:p>
          <a:p>
            <a:r>
              <a:rPr lang="en-AU" dirty="0"/>
              <a:t>Does it reflect your communities needs?</a:t>
            </a:r>
          </a:p>
          <a:p>
            <a:r>
              <a:rPr lang="en-AU" dirty="0"/>
              <a:t>Do the people accessing your libraries services reflect the demographics?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03268-03F3-4B35-8550-4BA8E6E8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Pause for 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6F5297A3-BF8E-4DA9-B572-2061E0E9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65635"/>
            <a:ext cx="3926730" cy="39267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A3CFCA-95D9-4280-9A22-5BBB205D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Defining community </a:t>
            </a:r>
            <a:endParaRPr lang="en-US" dirty="0"/>
          </a:p>
        </p:txBody>
      </p:sp>
      <p:pic>
        <p:nvPicPr>
          <p:cNvPr id="1026" name="Picture 2" descr="Image result for housing">
            <a:extLst>
              <a:ext uri="{FF2B5EF4-FFF2-40B4-BE49-F238E27FC236}">
                <a16:creationId xmlns:a16="http://schemas.microsoft.com/office/drawing/2014/main" id="{AA0DDFA0-4A02-437C-8C3C-80349B0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861957"/>
            <a:ext cx="43338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rking">
            <a:extLst>
              <a:ext uri="{FF2B5EF4-FFF2-40B4-BE49-F238E27FC236}">
                <a16:creationId xmlns:a16="http://schemas.microsoft.com/office/drawing/2014/main" id="{840236B9-329E-426D-BDE9-B962F689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8" y="4189193"/>
            <a:ext cx="3219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small business cartoon">
            <a:extLst>
              <a:ext uri="{FF2B5EF4-FFF2-40B4-BE49-F238E27FC236}">
                <a16:creationId xmlns:a16="http://schemas.microsoft.com/office/drawing/2014/main" id="{D8342B66-98F3-49C8-9665-7B360D05A5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small business cartoon">
            <a:extLst>
              <a:ext uri="{FF2B5EF4-FFF2-40B4-BE49-F238E27FC236}">
                <a16:creationId xmlns:a16="http://schemas.microsoft.com/office/drawing/2014/main" id="{3AB0D39B-9652-4680-A6DC-D645091FE2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6050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1A35DF-0B86-4302-9E5D-D20083BD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599796"/>
            <a:ext cx="7913827" cy="632982"/>
          </a:xfrm>
        </p:spPr>
        <p:txBody>
          <a:bodyPr>
            <a:normAutofit fontScale="90000"/>
          </a:bodyPr>
          <a:lstStyle/>
          <a:p>
            <a:r>
              <a:rPr lang="en-AU" dirty="0"/>
              <a:t>Community engagement to civic participation</a:t>
            </a:r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BE4D9BC-ACB2-442B-8E19-64510E98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84" y="1232778"/>
            <a:ext cx="4162425" cy="511492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AE471-D416-43F2-AC6E-7FCF144D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57" y="3080825"/>
            <a:ext cx="7645734" cy="27126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CA378-C285-41B6-96C8-BE5F16097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687" y="1600200"/>
            <a:ext cx="3266617" cy="41925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4571AE-D0D8-4439-9FCD-8A70A812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civic </a:t>
            </a:r>
            <a:r>
              <a:rPr lang="en-AU" dirty="0" err="1"/>
              <a:t>particiption</a:t>
            </a:r>
            <a:endParaRPr lang="en-US" dirty="0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53B4F57-8094-4AD4-92F6-C32330EEE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339"/>
            <a:ext cx="5486400" cy="37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25533-7104-4BB7-BAD7-74E310105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04B33-ACBC-49FA-A75D-A7E2D655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Things to remember</a:t>
            </a:r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24463D7-6BF1-427C-98AD-C2EF8FFE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31" y="1600200"/>
            <a:ext cx="56388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DC753-DF24-4112-A5A3-19EE8E77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UnitingSA</a:t>
            </a:r>
            <a:r>
              <a:rPr lang="en-AU" dirty="0"/>
              <a:t> + PAE Council = co-contribution for start-up</a:t>
            </a:r>
          </a:p>
          <a:p>
            <a:r>
              <a:rPr lang="en-AU" dirty="0"/>
              <a:t>Shared contribution for discrete project.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66D127-C650-4F74-B944-E4C27C3D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Paint the Parks and Gardens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1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695856" y="1600201"/>
            <a:ext cx="6970326" cy="59962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Program Manager, Child, youth &amp; family services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 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D6D07E4-0E52-4689-B83F-ED0EFD40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104" y="2529113"/>
            <a:ext cx="2044198" cy="2292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EE177-290F-410E-9362-D77B9C19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23" y="5017553"/>
            <a:ext cx="6858000" cy="878861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9200339-056B-490D-AC17-4CC3BDC96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" y="2570552"/>
            <a:ext cx="2209800" cy="2209800"/>
          </a:xfrm>
          <a:prstGeom prst="rect">
            <a:avLst/>
          </a:prstGeom>
        </p:spPr>
      </p:pic>
      <p:pic>
        <p:nvPicPr>
          <p:cNvPr id="11" name="Picture 10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0E0818B3-D3D7-4B2B-9305-75A12C1A2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015" y="2570552"/>
            <a:ext cx="1588287" cy="2117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3" y="1659490"/>
            <a:ext cx="5957740" cy="43253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Planning</a:t>
            </a:r>
          </a:p>
        </p:txBody>
      </p:sp>
    </p:spTree>
    <p:extLst>
      <p:ext uri="{BB962C8B-B14F-4D97-AF65-F5344CB8AC3E}">
        <p14:creationId xmlns:p14="http://schemas.microsoft.com/office/powerpoint/2010/main" val="301034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2" y="1495929"/>
            <a:ext cx="7334961" cy="43635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Telling your programs story…</a:t>
            </a:r>
          </a:p>
        </p:txBody>
      </p:sp>
    </p:spTree>
    <p:extLst>
      <p:ext uri="{BB962C8B-B14F-4D97-AF65-F5344CB8AC3E}">
        <p14:creationId xmlns:p14="http://schemas.microsoft.com/office/powerpoint/2010/main" val="3498471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46" y="1402027"/>
            <a:ext cx="6173878" cy="462654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9378" y="1149431"/>
            <a:ext cx="3715579" cy="3619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2000" dirty="0"/>
              <a:t>Theory of Change (</a:t>
            </a:r>
            <a:r>
              <a:rPr lang="en-AU" sz="2000" dirty="0" err="1"/>
              <a:t>ToC</a:t>
            </a:r>
            <a:r>
              <a:rPr lang="en-AU" sz="2000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200" y="514738"/>
            <a:ext cx="7645733" cy="632982"/>
          </a:xfrm>
        </p:spPr>
        <p:txBody>
          <a:bodyPr>
            <a:normAutofit fontScale="90000"/>
          </a:bodyPr>
          <a:lstStyle/>
          <a:p>
            <a:r>
              <a:rPr lang="en-AU" dirty="0"/>
              <a:t>Different Types of Outcomes Frameworks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13286" b="26488"/>
          <a:stretch/>
        </p:blipFill>
        <p:spPr>
          <a:xfrm>
            <a:off x="1045382" y="1672390"/>
            <a:ext cx="6938536" cy="3936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92" y="1000095"/>
            <a:ext cx="4413948" cy="52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613" y="1725105"/>
            <a:ext cx="4817098" cy="13982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Program Logic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9960" y="3861193"/>
            <a:ext cx="3940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Reading from left to right, a logic model portrays a series of </a:t>
            </a:r>
            <a:r>
              <a:rPr lang="en-AU" b="1" dirty="0"/>
              <a:t>If-then</a:t>
            </a:r>
            <a:r>
              <a:rPr lang="en-AU" dirty="0"/>
              <a:t> relationships.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1" y="1725105"/>
            <a:ext cx="2922310" cy="42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Program Logic: example one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705309"/>
            <a:ext cx="7646988" cy="3465536"/>
          </a:xfrm>
        </p:spPr>
      </p:pic>
    </p:spTree>
    <p:extLst>
      <p:ext uri="{BB962C8B-B14F-4D97-AF65-F5344CB8AC3E}">
        <p14:creationId xmlns:p14="http://schemas.microsoft.com/office/powerpoint/2010/main" val="2927219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7" y="1495928"/>
            <a:ext cx="6569647" cy="46444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Program Logic: example two</a:t>
            </a:r>
          </a:p>
        </p:txBody>
      </p:sp>
    </p:spTree>
    <p:extLst>
      <p:ext uri="{BB962C8B-B14F-4D97-AF65-F5344CB8AC3E}">
        <p14:creationId xmlns:p14="http://schemas.microsoft.com/office/powerpoint/2010/main" val="12121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/>
              <a:t>Align </a:t>
            </a:r>
            <a:r>
              <a:rPr lang="en-AU" dirty="0"/>
              <a:t>your work with the organisations strategic plan;</a:t>
            </a:r>
          </a:p>
          <a:p>
            <a:r>
              <a:rPr lang="en-AU" dirty="0"/>
              <a:t>What is the data story, what is the story behind the data;</a:t>
            </a:r>
          </a:p>
          <a:p>
            <a:r>
              <a:rPr lang="en-AU" dirty="0"/>
              <a:t>Community engagement is an on-going process – what information do you already have about your community;</a:t>
            </a:r>
          </a:p>
          <a:p>
            <a:r>
              <a:rPr lang="en-AU" dirty="0"/>
              <a:t>Are people your engaging with representative of your local community;</a:t>
            </a:r>
          </a:p>
          <a:p>
            <a:r>
              <a:rPr lang="en-AU" dirty="0"/>
              <a:t>There are LOTS of methods and frameworks for planning.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Take home messages</a:t>
            </a:r>
          </a:p>
        </p:txBody>
      </p:sp>
    </p:spTree>
    <p:extLst>
      <p:ext uri="{BB962C8B-B14F-4D97-AF65-F5344CB8AC3E}">
        <p14:creationId xmlns:p14="http://schemas.microsoft.com/office/powerpoint/2010/main" val="1753338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mplate Page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5000" y="2608981"/>
            <a:ext cx="44254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D3B12"/>
                </a:solidFill>
              </a:rPr>
              <a:t>Contact us</a:t>
            </a:r>
          </a:p>
          <a:p>
            <a:endParaRPr lang="en-US" sz="800" dirty="0">
              <a:solidFill>
                <a:srgbClr val="3D3B12"/>
              </a:solidFill>
            </a:endParaRPr>
          </a:p>
          <a:p>
            <a:r>
              <a:rPr lang="en-AU" sz="2300" dirty="0">
                <a:solidFill>
                  <a:srgbClr val="3D3B12"/>
                </a:solidFill>
              </a:rPr>
              <a:t>5</a:t>
            </a:r>
            <a:r>
              <a:rPr lang="en-US" sz="2300" dirty="0">
                <a:solidFill>
                  <a:srgbClr val="3D3B12"/>
                </a:solidFill>
              </a:rPr>
              <a:t>8 Dale St, </a:t>
            </a:r>
            <a:r>
              <a:rPr lang="en-US" sz="2300" dirty="0" err="1">
                <a:solidFill>
                  <a:srgbClr val="3D3B12"/>
                </a:solidFill>
              </a:rPr>
              <a:t>PortAdelaide</a:t>
            </a:r>
            <a:endParaRPr lang="en-US" sz="2300" dirty="0">
              <a:solidFill>
                <a:srgbClr val="3D3B12"/>
              </a:solidFill>
            </a:endParaRPr>
          </a:p>
          <a:p>
            <a:r>
              <a:rPr lang="en-US" sz="2300" b="1" dirty="0">
                <a:solidFill>
                  <a:srgbClr val="3D3B12"/>
                </a:solidFill>
              </a:rPr>
              <a:t>Phone: 0410 017 706</a:t>
            </a:r>
            <a:endParaRPr lang="en-US" sz="2300" dirty="0">
              <a:solidFill>
                <a:srgbClr val="3D3B12"/>
              </a:solidFill>
            </a:endParaRPr>
          </a:p>
          <a:p>
            <a:r>
              <a:rPr lang="en-US" sz="2300" b="1" dirty="0">
                <a:solidFill>
                  <a:srgbClr val="3D3B12"/>
                </a:solidFill>
              </a:rPr>
              <a:t>Email: cbradbrook@ucwpa.org.au</a:t>
            </a:r>
            <a:endParaRPr lang="en-US" sz="2300" dirty="0">
              <a:solidFill>
                <a:srgbClr val="3D3B12"/>
              </a:solidFill>
            </a:endParaRPr>
          </a:p>
          <a:p>
            <a:r>
              <a:rPr lang="en-US" sz="2300" b="1" dirty="0" err="1">
                <a:solidFill>
                  <a:srgbClr val="8B181B"/>
                </a:solidFill>
              </a:rPr>
              <a:t>www.ucwpa.org.au</a:t>
            </a:r>
            <a:endParaRPr lang="en-US" sz="2300" b="1" dirty="0">
              <a:solidFill>
                <a:srgbClr val="8B181B"/>
              </a:solidFill>
            </a:endParaRPr>
          </a:p>
          <a:p>
            <a:endParaRPr lang="en-US" sz="2800" b="1" dirty="0">
              <a:solidFill>
                <a:srgbClr val="3D3B1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9944" y="546456"/>
            <a:ext cx="4226663" cy="632982"/>
          </a:xfrm>
        </p:spPr>
        <p:txBody>
          <a:bodyPr/>
          <a:lstStyle/>
          <a:p>
            <a:r>
              <a:rPr lang="en-US" dirty="0"/>
              <a:t>Planning for success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DBCC2-A683-4114-81AD-45F1795F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7" y="791923"/>
            <a:ext cx="3504248" cy="2624804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0D645BF-851B-4A6A-B442-70CCB95F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15" y="1179438"/>
            <a:ext cx="3636628" cy="2914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49957F-1BBE-4B1B-89D1-DE8558883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623" y="3348668"/>
            <a:ext cx="2372984" cy="2838403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EB0941-D632-4D27-BDB4-D54C05736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208" y="3765509"/>
            <a:ext cx="4307935" cy="274271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9B3696-A02B-4BBA-BAB7-F44F37782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927091" y="2737657"/>
            <a:ext cx="2755868" cy="20642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AFAA1A-0387-4918-8E69-ACD182F3D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8926" y="2331115"/>
            <a:ext cx="285750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Strategic Planning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" y="1495929"/>
            <a:ext cx="5222449" cy="39168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27" y="1600200"/>
            <a:ext cx="5304783" cy="4184650"/>
          </a:xfrm>
        </p:spPr>
      </p:pic>
    </p:spTree>
    <p:extLst>
      <p:ext uri="{BB962C8B-B14F-4D97-AF65-F5344CB8AC3E}">
        <p14:creationId xmlns:p14="http://schemas.microsoft.com/office/powerpoint/2010/main" val="41810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Strategic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0162" y="1592287"/>
            <a:ext cx="1729476" cy="281463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Vision</a:t>
            </a:r>
          </a:p>
          <a:p>
            <a:pPr marL="0" indent="0">
              <a:buNone/>
            </a:pPr>
            <a:r>
              <a:rPr lang="en-AU" dirty="0"/>
              <a:t>Mission </a:t>
            </a:r>
          </a:p>
          <a:p>
            <a:pPr marL="0" indent="0">
              <a:buNone/>
            </a:pPr>
            <a:r>
              <a:rPr lang="en-AU" dirty="0"/>
              <a:t>Values</a:t>
            </a:r>
          </a:p>
          <a:p>
            <a:pPr marL="0" indent="0">
              <a:buNone/>
            </a:pPr>
            <a:r>
              <a:rPr lang="en-AU" dirty="0"/>
              <a:t>Goals</a:t>
            </a:r>
          </a:p>
          <a:p>
            <a:pPr marL="0" indent="0">
              <a:buNone/>
            </a:pPr>
            <a:r>
              <a:rPr lang="en-AU" dirty="0"/>
              <a:t>Objectives</a:t>
            </a:r>
          </a:p>
          <a:p>
            <a:pPr marL="0" indent="0">
              <a:buNone/>
            </a:pPr>
            <a:r>
              <a:rPr lang="en-AU" dirty="0"/>
              <a:t>Indicators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0EED0-0673-4B10-8883-BA4CF6B67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625864"/>
            <a:ext cx="3147024" cy="1859605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867DBA9-48DA-406F-B7B2-AEE669C0A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7" y="4474793"/>
            <a:ext cx="3796522" cy="1752241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DF8F376-ED13-4D53-A4CB-F3E58DCDE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995" y="2722552"/>
            <a:ext cx="3849328" cy="26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1600200"/>
            <a:ext cx="4192588" cy="41925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Strategic Planning - Methodologies</a:t>
            </a:r>
            <a:br>
              <a:rPr lang="en-AU" dirty="0"/>
            </a:b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77" y="1630777"/>
            <a:ext cx="6657975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73" y="1536865"/>
            <a:ext cx="6684351" cy="430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7"/>
            <a:ext cx="530047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76" y="429020"/>
            <a:ext cx="5387207" cy="72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20" y="3109369"/>
            <a:ext cx="6096000" cy="28384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9" y="1179438"/>
            <a:ext cx="3267083" cy="21740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Marketing and Strategic Planning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52" y="1659118"/>
            <a:ext cx="4627382" cy="46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6" y="269057"/>
            <a:ext cx="7590687" cy="53493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45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green field&#10;&#10;Description generated with very high confidence">
            <a:extLst>
              <a:ext uri="{FF2B5EF4-FFF2-40B4-BE49-F238E27FC236}">
                <a16:creationId xmlns:a16="http://schemas.microsoft.com/office/drawing/2014/main" id="{431EA2C2-AFCD-44AE-B8BC-F6A3599E7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857" y="1495929"/>
            <a:ext cx="4651147" cy="26106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Communities for Children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179AC3-D5C1-4BEB-BD5D-F3488FD30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80" y="1494736"/>
            <a:ext cx="3499435" cy="493465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B10CB1-BEBD-434D-8304-32FE25671424}"/>
              </a:ext>
            </a:extLst>
          </p:cNvPr>
          <p:cNvCxnSpPr>
            <a:cxnSpLocks/>
          </p:cNvCxnSpPr>
          <p:nvPr/>
        </p:nvCxnSpPr>
        <p:spPr>
          <a:xfrm>
            <a:off x="3021430" y="4853354"/>
            <a:ext cx="2073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8ABDAB-4911-4A14-99FE-D1ED63D0920A}"/>
              </a:ext>
            </a:extLst>
          </p:cNvPr>
          <p:cNvCxnSpPr>
            <a:stCxn id="5" idx="2"/>
          </p:cNvCxnSpPr>
          <p:nvPr/>
        </p:nvCxnSpPr>
        <p:spPr>
          <a:xfrm flipH="1">
            <a:off x="3021430" y="4106573"/>
            <a:ext cx="1" cy="74678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8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AF7224CE9E4E48ABC13B5DE5D61B57" ma:contentTypeVersion="0" ma:contentTypeDescription="Create a new document." ma:contentTypeScope="" ma:versionID="cd867f1ff901d6431a35ed19227581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DCD1A1-7C2E-4BA0-AFCA-EBC559FDC4D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D23D62D-516E-4667-92BE-6797AE573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110A87-9D34-49F0-832B-F437E0D71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345</Words>
  <Application>Microsoft Office PowerPoint</Application>
  <PresentationFormat>On-screen Show (4:3)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Lucida Grande</vt:lpstr>
      <vt:lpstr>Times New Roman</vt:lpstr>
      <vt:lpstr>Office Theme</vt:lpstr>
      <vt:lpstr>PowerPoint Presentation</vt:lpstr>
      <vt:lpstr>Who am I </vt:lpstr>
      <vt:lpstr>Planning for success </vt:lpstr>
      <vt:lpstr>What is Strategic Planning</vt:lpstr>
      <vt:lpstr>Strategic Plans</vt:lpstr>
      <vt:lpstr>Strategic Planning - Methodologies </vt:lpstr>
      <vt:lpstr>Marketing and Strategic Planning </vt:lpstr>
      <vt:lpstr>PowerPoint Presentation</vt:lpstr>
      <vt:lpstr>Communities for Children</vt:lpstr>
      <vt:lpstr>Key components when planning </vt:lpstr>
      <vt:lpstr>Community-informed mapping </vt:lpstr>
      <vt:lpstr>Community engagement/partnerships</vt:lpstr>
      <vt:lpstr>CfC Priority Areas</vt:lpstr>
      <vt:lpstr>Pause for reflection</vt:lpstr>
      <vt:lpstr>Defining community </vt:lpstr>
      <vt:lpstr>Community engagement to civic participation</vt:lpstr>
      <vt:lpstr>Examples of civic particiption</vt:lpstr>
      <vt:lpstr>Things to remember</vt:lpstr>
      <vt:lpstr>Paint the Parks and Gardens</vt:lpstr>
      <vt:lpstr>Program Planning</vt:lpstr>
      <vt:lpstr>Telling your programs story…</vt:lpstr>
      <vt:lpstr>Different Types of Outcomes Frameworks</vt:lpstr>
      <vt:lpstr>Program Logic</vt:lpstr>
      <vt:lpstr>Program Logic: example one</vt:lpstr>
      <vt:lpstr>Program Logic: example two</vt:lpstr>
      <vt:lpstr>Take home messages</vt:lpstr>
      <vt:lpstr>PowerPoint Presentation</vt:lpstr>
    </vt:vector>
  </TitlesOfParts>
  <Company>Mango Chutney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</dc:creator>
  <cp:lastModifiedBy>Craig LT</cp:lastModifiedBy>
  <cp:revision>47</cp:revision>
  <dcterms:created xsi:type="dcterms:W3CDTF">2012-06-07T05:55:20Z</dcterms:created>
  <dcterms:modified xsi:type="dcterms:W3CDTF">2017-07-23T22:54:05Z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0x01010017AF7224CE9E4E48ABC13B5DE5D61B57</vt:lpwstr>
  </property>
</Properties>
</file>