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257" r:id="rId6"/>
    <p:sldId id="260" r:id="rId7"/>
    <p:sldId id="261" r:id="rId8"/>
    <p:sldId id="262" r:id="rId9"/>
    <p:sldId id="266" r:id="rId10"/>
    <p:sldId id="265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3D2F-221C-4EBD-92C1-561C04756C37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7C5C-8A48-4540-83E9-2ACC6766592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7378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87781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420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95250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791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9989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5906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5352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1415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97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9167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0770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120D-A33F-4F2A-BEC5-49D81FA22B13}" type="datetimeFigureOut">
              <a:rPr lang="en-AU" smtClean="0"/>
              <a:pPr/>
              <a:t>14/11/2014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2AC6-A9D0-42C7-B0A0-5D0CC0309F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6229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9441081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imeo.com/rbdigit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078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</a:t>
            </a:r>
            <a:r>
              <a:rPr lang="en-AU" b="1" dirty="0"/>
              <a:t> </a:t>
            </a:r>
            <a:r>
              <a:rPr lang="en-AU" dirty="0"/>
              <a:t/>
            </a:r>
            <a:br>
              <a:rPr lang="en-AU" dirty="0"/>
            </a:br>
            <a:r>
              <a:rPr lang="en-US" b="1" dirty="0"/>
              <a:t> 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 </a:t>
            </a:r>
            <a:r>
              <a:rPr lang="en-AU" b="1" dirty="0"/>
              <a:t>PUBLIC LIBRARIES SA QUARTERLY MEETING </a:t>
            </a:r>
            <a:r>
              <a:rPr lang="en-AU" dirty="0"/>
              <a:t/>
            </a:r>
            <a:br>
              <a:rPr lang="en-AU" dirty="0"/>
            </a:br>
            <a:r>
              <a:rPr lang="en-AU" b="1" dirty="0" err="1"/>
              <a:t>Hetzel</a:t>
            </a:r>
            <a:r>
              <a:rPr lang="en-AU" b="1" dirty="0"/>
              <a:t> Theatre </a:t>
            </a: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State Library </a:t>
            </a:r>
            <a:r>
              <a:rPr lang="en-AU" dirty="0"/>
              <a:t/>
            </a:r>
            <a:br>
              <a:rPr lang="en-AU" dirty="0"/>
            </a:br>
            <a:r>
              <a:rPr lang="en-AU" b="1" i="1" dirty="0"/>
              <a:t>Monday 10th November 2014 </a:t>
            </a:r>
            <a:r>
              <a:rPr lang="en-AU" dirty="0"/>
              <a:t/>
            </a:r>
            <a:br>
              <a:rPr lang="en-AU" dirty="0"/>
            </a:br>
            <a:r>
              <a:rPr lang="en-AU" sz="2800" dirty="0"/>
              <a:t/>
            </a:r>
            <a:br>
              <a:rPr lang="en-AU" sz="2800" dirty="0"/>
            </a:br>
            <a:r>
              <a:rPr lang="en-AU" sz="3100" b="1" dirty="0" smtClean="0"/>
              <a:t>Michael Hanify</a:t>
            </a:r>
            <a:br>
              <a:rPr lang="en-AU" sz="3100" b="1" dirty="0" smtClean="0"/>
            </a:br>
            <a:r>
              <a:rPr lang="en-AU" sz="3100" b="1" dirty="0" smtClean="0"/>
              <a:t>Wavesound</a:t>
            </a:r>
            <a:endParaRPr lang="en-AU" sz="3100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12568" cy="21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56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3734"/>
            <a:ext cx="9144000" cy="5150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hlinkClick r:id="rId3"/>
              </a:rPr>
              <a:t>http://vimeo.com/94410811</a:t>
            </a:r>
            <a:endParaRPr lang="en-AU" dirty="0" smtClean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122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3462982" y="1997903"/>
            <a:ext cx="2263799" cy="7664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ZINIO: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Downloadable digital magazines. Available 24/7 easily viewed on any internet-enabled device.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442733" y="5373216"/>
            <a:ext cx="2258534" cy="649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UNIVERSAL: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Provides your library members with online, self-paced, adult education courses across a wide variety of interesting and useful topics.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6490728" y="1988839"/>
            <a:ext cx="2076487" cy="7664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INDIEFLIX: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Award-winning independent films, shorts, documentaries from 1,000 film festivals worldwide.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60571" y="5373216"/>
            <a:ext cx="2206645" cy="649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ATOMIC TRAINING: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 Atomic Training, library staff and cardholders have access to online, on-demand video training tutorials on the most popular software topics.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46083" y="1988840"/>
            <a:ext cx="2029166" cy="7664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Click digital: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of the strongest collection of unabridged e-Audiobooks. Now includes eBooks.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62658"/>
            <a:ext cx="2267024" cy="4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14400"/>
            <a:ext cx="2267024" cy="4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8443"/>
            <a:ext cx="2242231" cy="6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81" y="4221694"/>
            <a:ext cx="2218035" cy="5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82" y="897415"/>
            <a:ext cx="2218035" cy="5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97" y="4238227"/>
            <a:ext cx="2317539" cy="5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83560" y="5393060"/>
            <a:ext cx="1991689" cy="629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TRANSPARENT LANGUAGE ONLINE: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language-learning program for libraries and their patrons.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32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28" y="1124744"/>
            <a:ext cx="8568952" cy="365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AU" sz="2400" b="1" dirty="0" err="1" smtClean="0"/>
              <a:t>Sirsidynix</a:t>
            </a:r>
            <a:r>
              <a:rPr lang="en-AU" sz="2400" b="1" dirty="0" smtClean="0"/>
              <a:t>’ E-Resource Central</a:t>
            </a:r>
            <a:endParaRPr lang="en-AU" sz="2400" b="1" dirty="0" smtClean="0">
              <a:cs typeface="Times New Roman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/>
              <a:t>The new </a:t>
            </a:r>
            <a:r>
              <a:rPr lang="en-GB" sz="1600" dirty="0" err="1" smtClean="0"/>
              <a:t>OneClickDigital</a:t>
            </a:r>
            <a:r>
              <a:rPr lang="en-GB" sz="1600" dirty="0" smtClean="0"/>
              <a:t> upgraded e-Audio with eBooks platform is compatible with e-Resource Central 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>
                <a:cs typeface="Times New Roman"/>
              </a:rPr>
              <a:t>ZINIO is in pending phase and expected to be available 1</a:t>
            </a:r>
            <a:r>
              <a:rPr lang="en-GB" sz="1600" baseline="30000" dirty="0" smtClean="0">
                <a:cs typeface="Times New Roman"/>
              </a:rPr>
              <a:t>st</a:t>
            </a:r>
            <a:r>
              <a:rPr lang="en-GB" sz="1600" dirty="0" smtClean="0">
                <a:cs typeface="Times New Roman"/>
              </a:rPr>
              <a:t> quarter 2015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>
                <a:cs typeface="Times New Roman"/>
              </a:rPr>
              <a:t>RB Digital Gateway is in the pending phase with release expected </a:t>
            </a:r>
            <a:r>
              <a:rPr lang="en-GB" sz="1600" smtClean="0">
                <a:cs typeface="Times New Roman"/>
              </a:rPr>
              <a:t>2</a:t>
            </a:r>
            <a:r>
              <a:rPr lang="en-GB" sz="1600" baseline="30000" smtClean="0">
                <a:cs typeface="Times New Roman"/>
              </a:rPr>
              <a:t>nd</a:t>
            </a:r>
            <a:r>
              <a:rPr lang="en-GB" sz="1600" smtClean="0">
                <a:cs typeface="Times New Roman"/>
              </a:rPr>
              <a:t> quarter 2015</a:t>
            </a:r>
            <a:endParaRPr lang="en-GB" sz="1600" dirty="0" smtClean="0"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AU" sz="2400" b="1" dirty="0" smtClean="0"/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AU" sz="2400" b="1" dirty="0" smtClean="0"/>
              <a:t>SIP2 and Web services as Authentication options</a:t>
            </a:r>
            <a:endParaRPr lang="en-AU" sz="1400" dirty="0" smtClean="0"/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600" dirty="0" smtClean="0">
                <a:cs typeface="Times New Roman"/>
              </a:rPr>
              <a:t>Expected to be available 1</a:t>
            </a:r>
            <a:r>
              <a:rPr lang="en-AU" sz="1600" baseline="30000" dirty="0" smtClean="0">
                <a:cs typeface="Times New Roman"/>
              </a:rPr>
              <a:t>st</a:t>
            </a:r>
            <a:r>
              <a:rPr lang="en-AU" sz="1600" dirty="0" smtClean="0">
                <a:cs typeface="Times New Roman"/>
              </a:rPr>
              <a:t> quarter 2015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048" y="1268760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Thank you for allowing Wavesound to sponsor the</a:t>
            </a:r>
            <a:endParaRPr lang="en-AU" sz="4000" dirty="0"/>
          </a:p>
          <a:p>
            <a:pPr algn="ctr"/>
            <a:r>
              <a:rPr lang="en-AU" sz="4000" dirty="0"/>
              <a:t> </a:t>
            </a:r>
            <a:r>
              <a:rPr lang="en-AU" sz="4000" b="1" dirty="0"/>
              <a:t>PUBLIC LIBRARIES SA QUARTERLY MEETING </a:t>
            </a:r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We are pleased to be able to support the S.A. libraries</a:t>
            </a:r>
            <a:endParaRPr lang="en-AU" sz="4000" b="1" dirty="0"/>
          </a:p>
        </p:txBody>
      </p:sp>
      <p:pic>
        <p:nvPicPr>
          <p:cNvPr id="6146" name="Picture 2" descr="http://www.wavesound.com.au/skin/frontend/default/wavesound/images/footer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72" y="4641265"/>
            <a:ext cx="13096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260" y="11404"/>
            <a:ext cx="3096344" cy="13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10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Wavesound is on the Preferred Suppliers Panel for the following..</a:t>
            </a:r>
            <a:endParaRPr lang="en-A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06" y="2276872"/>
            <a:ext cx="88043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3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" descr="Wavesoundlogo 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35" y="457200"/>
            <a:ext cx="6381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Lamplight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3400"/>
            <a:ext cx="762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 descr="Jammer-logo-colour-keyline-sm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5" y="561975"/>
            <a:ext cx="17240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 descr="AVID logo (RGB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959" y="43728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 descr="NUDGED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28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1" descr="clipper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5300"/>
            <a:ext cx="7334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526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3545" y="2001530"/>
            <a:ext cx="796054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Wavesound continues to grow its list</a:t>
            </a:r>
            <a:endParaRPr kumimoji="0" lang="en-AU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Introducing new imprints Jammer, Lamplight, Avid and Nudged</a:t>
            </a:r>
            <a:endParaRPr kumimoji="0" lang="en-AU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addition to our established Harper Collins, Quercus and Canongate authors, we are adding more high profile authors to our list and many others will follow shortly!</a:t>
            </a:r>
            <a:endParaRPr kumimoji="0" lang="en-AU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 more delay to Australian libraries, our titles will always be the latest in synch with the rest of the world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545" y="4941168"/>
            <a:ext cx="7960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In 2015 Wavesound will be introducing an exclusive Australian authors list</a:t>
            </a:r>
          </a:p>
          <a:p>
            <a:endParaRPr lang="en-AU" sz="2000" b="1" dirty="0"/>
          </a:p>
          <a:p>
            <a:r>
              <a:rPr lang="en-AU" sz="2000" b="1" dirty="0" smtClean="0"/>
              <a:t>All large print and audio titles in all formats are 100% exclusive to Wavesound for Australian libraries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941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62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79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423" y="548681"/>
            <a:ext cx="943154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640137" y="2230235"/>
            <a:ext cx="1863725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LAMPLIGHT: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Represents traditional genres such as Sagas and Mysteries and long established authors.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12" y="548681"/>
            <a:ext cx="1256804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487" y="575770"/>
            <a:ext cx="949176" cy="13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827" y="3443105"/>
            <a:ext cx="1146495" cy="13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028" y="3599650"/>
            <a:ext cx="1651942" cy="10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996" y="3521377"/>
            <a:ext cx="1564834" cy="11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565703" y="5157192"/>
            <a:ext cx="2012950" cy="63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JAMMER: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Popular adult titles with a contemporary twist.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JAMMER TEENS: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Ideal for engaging teenagers.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13776" y="2239617"/>
            <a:ext cx="1819275" cy="525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NUDGED: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World of fun spoken word stories by bestselling authors, just for children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aged 2-12.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39726" y="5177829"/>
            <a:ext cx="1784697" cy="598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AVID: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new imprint dedicated to genre fiction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specifically supernatural, horror, Sci-Fi &amp; fantasy.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673008" y="5108773"/>
            <a:ext cx="1700811" cy="73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VISION AUSTRALIA: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Wavesound have a selection of former Louis Braille Australian titles available.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5"/>
          <p:cNvSpPr txBox="1"/>
          <p:nvPr/>
        </p:nvSpPr>
        <p:spPr>
          <a:xfrm>
            <a:off x="659966" y="2253125"/>
            <a:ext cx="1761096" cy="8387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50" dirty="0">
                <a:solidFill>
                  <a:srgbClr val="2E74B5"/>
                </a:solidFill>
                <a:effectLst/>
                <a:latin typeface="Arial"/>
                <a:ea typeface="Calibri"/>
                <a:cs typeface="Times New Roman"/>
              </a:rPr>
              <a:t>CLIPPER: </a:t>
            </a:r>
            <a:r>
              <a:rPr lang="en-AU" sz="1050" dirty="0">
                <a:effectLst/>
                <a:latin typeface="Arial"/>
                <a:ea typeface="Calibri"/>
                <a:cs typeface="Times New Roman"/>
              </a:rPr>
              <a:t>Representing award winners, shortlisted titles, and top bestsellers from popular genres.</a:t>
            </a:r>
            <a:endParaRPr lang="en-AU" sz="105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ea typeface="Calibri"/>
                <a:cs typeface="Times New Roman"/>
              </a:rPr>
              <a:t>www.wavesound.com.au</a:t>
            </a:r>
            <a:endParaRPr lang="en-A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7212"/>
            <a:ext cx="8640960" cy="48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87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6" y="804496"/>
            <a:ext cx="9011908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8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765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252" y="1339323"/>
            <a:ext cx="5616624" cy="542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62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0885" y="399147"/>
            <a:ext cx="8640960" cy="592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443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RBdigital Gateway Overview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RBdigital Gateway provides customizable, secure electronic resources for library patrons and today’s modern libraries.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This single-platform dashboard gives librarians and patrons easy access to RBdigital’s exciting product offerings.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Service for unique electronic resources in multiple product categories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Simple, adaptable authentication and setup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Training, promotional tools, and support for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library staff and patrons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Anywhere, anytime patron access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Reports on new patrons and other usage statistics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Single account setup for multiple resources*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• Special pricing for select bundled resources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122" name="Picture 2" descr="http://i.vimeocdn.com/portrait/2645327_75x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165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107" y="5024594"/>
            <a:ext cx="21338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18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428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    PUBLIC LIBRARIES SA QUARTERLY MEETING  Hetzel Theatre  State Library  Monday 10th November 2014   Michael Hanify Wavesound</vt:lpstr>
      <vt:lpstr>Wavesound is on the Preferred Suppliers Panel for the following..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ALIA Victorian Library Technicians  River of Opportunities VIII   8-9 November 2014 Geelong Conference Centre</dc:title>
  <dc:creator>Michael Hanify</dc:creator>
  <cp:lastModifiedBy>Spurling</cp:lastModifiedBy>
  <cp:revision>13</cp:revision>
  <dcterms:created xsi:type="dcterms:W3CDTF">2014-11-05T03:21:23Z</dcterms:created>
  <dcterms:modified xsi:type="dcterms:W3CDTF">2014-11-13T23:09:01Z</dcterms:modified>
</cp:coreProperties>
</file>